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60" r:id="rId6"/>
    <p:sldId id="282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84" r:id="rId17"/>
    <p:sldId id="279" r:id="rId18"/>
  </p:sldIdLst>
  <p:sldSz cx="9906000" cy="6858000" type="A4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04" autoAdjust="0"/>
  </p:normalViewPr>
  <p:slideViewPr>
    <p:cSldViewPr snapToGrid="0">
      <p:cViewPr>
        <p:scale>
          <a:sx n="75" d="100"/>
          <a:sy n="75" d="100"/>
        </p:scale>
        <p:origin x="-2370" y="-82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3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6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6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2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85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8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C645-41C8-4D5C-84B8-5969578E6E85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4529-0E06-4B97-BE60-D443F161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447" y="1947231"/>
            <a:ext cx="9265848" cy="23876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latin typeface="Arial" pitchFamily="34" charset="0"/>
                <a:cs typeface="Arial" pitchFamily="34" charset="0"/>
              </a:rPr>
              <a:t>Розробка та поширення концепції сприяння інтеграції науки, освіти та інновацій в </a:t>
            </a:r>
            <a:br>
              <a:rPr lang="uk-UA" sz="3600" b="1" dirty="0" smtClean="0">
                <a:latin typeface="Arial" pitchFamily="34" charset="0"/>
                <a:cs typeface="Arial" pitchFamily="34" charset="0"/>
              </a:rPr>
            </a:br>
            <a:r>
              <a:rPr lang="uk-UA" sz="3600" b="1" dirty="0" smtClean="0">
                <a:latin typeface="Arial" pitchFamily="34" charset="0"/>
                <a:cs typeface="Arial" pitchFamily="34" charset="0"/>
              </a:rPr>
              <a:t>Національному транспортному університеті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(CIREI)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131" y="5237178"/>
            <a:ext cx="4142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National transport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university</a:t>
            </a:r>
            <a:endParaRPr lang="uk-UA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01010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Kyiv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Ukraine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Mykhail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Omelianovycha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Pavlenka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Str. 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el. +380 (44)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280-54-09</a:t>
            </a:r>
            <a:endParaRPr lang="uk-UA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E-mail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general@ntu.edu.ua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7163"/>
            <a:ext cx="92662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482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1554" y="35179"/>
            <a:ext cx="704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Схема взаємозв’язку між дослідницькою радою та підрозділами НТУ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1554" y="2392729"/>
            <a:ext cx="1227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2" y="866176"/>
            <a:ext cx="9012474" cy="57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5" y="15622"/>
            <a:ext cx="1601986" cy="1226418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49" y="31506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0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2118" y="476485"/>
            <a:ext cx="530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Функції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дослідницької ради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1554" y="2392729"/>
            <a:ext cx="1227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8300" y="1415637"/>
            <a:ext cx="9347200" cy="5144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визначення стратегічних напрямків та політики досліджень НТУ;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представництво НТУ в національних та міжнародних дослідницьких комітетах та конференціях;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систематична та стратегічна підтримка всієї дослідницької діяльності НТУ;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управління та контроль  по впровадженню результатів наукових досліджень НТУ;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створення та управління дослідницьким фондом НТУ;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створення спільних дослідницьких центрів з науково-дослідними інститутами по вирішенню окремих проблем та наукових груп;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підтримка та мотивація молодих вчених.</a:t>
            </a:r>
            <a:endParaRPr lang="en-US" sz="22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72999"/>
            <a:ext cx="1601986" cy="122641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49" y="323606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2118" y="53207"/>
            <a:ext cx="53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Схема взаємозв’язків та функцій Центру підтримки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досліджень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0200" y="1718529"/>
            <a:ext cx="11737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499"/>
            <a:ext cx="1601986" cy="1226418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49" y="95006"/>
            <a:ext cx="1509117" cy="524694"/>
          </a:xfrm>
          <a:prstGeom prst="rect">
            <a:avLst/>
          </a:prstGeo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3" y="825500"/>
            <a:ext cx="8808092" cy="595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6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2118" y="52288"/>
            <a:ext cx="530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Цілі та функції  </a:t>
            </a:r>
            <a:r>
              <a:rPr lang="uk-UA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центру підтримки досліджень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00200" y="1718529"/>
            <a:ext cx="11737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" y="1084"/>
            <a:ext cx="1601986" cy="122641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49" y="44206"/>
            <a:ext cx="1509117" cy="5246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763640"/>
            <a:ext cx="955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spcAft>
                <a:spcPts val="0"/>
              </a:spcAft>
            </a:pPr>
            <a:endParaRPr lang="uk-UA" sz="2000" b="1" dirty="0" smtClean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9263" algn="ctr">
              <a:spcAft>
                <a:spcPts val="0"/>
              </a:spcAft>
            </a:pPr>
            <a:r>
              <a:rPr lang="uk-UA" sz="20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Детальні </a:t>
            </a:r>
            <a:r>
              <a:rPr lang="uk-UA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цілі, включаючи взаємодію партнерів:</a:t>
            </a:r>
            <a:endParaRPr lang="en-US" sz="2000" b="1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розвиток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 налагодження тісних контактів з усіма відповідними національними та міжнародними спонсорами дослідницьких програм та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фондів;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надання 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детальної інформації про тематики та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фінансування;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представництво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НТУ серед національних та міжнародних дослідницьких спонсорів (в т.ч. НКП «Горизонт 2020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»);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систематична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 стратегічна підтримка всіх програм з дослідницьких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фондів;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пряма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підтримка дослідників НТУ у програмах з дослідницького фонду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НТУ;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управління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та контроль за використанням дослідницьких фондів, отриманих НТУ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пряма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підтримка дослідників НТУ при розробці фінансових звітів про використання дослідницьких </a:t>
            </a: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фондів;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постійне </a:t>
            </a:r>
            <a:r>
              <a:rPr lang="uk-UA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інформування про можливості фінансування досліджень НТУ, включаючи навчання щодо розробки пропозицій по фінансуванню.</a:t>
            </a:r>
            <a:endParaRPr lang="en-US" sz="2000" dirty="0"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5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49" y="31506"/>
            <a:ext cx="1509117" cy="52469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3038" y="1633600"/>
            <a:ext cx="110814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9499"/>
            <a:ext cx="1601986" cy="1226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400" y="32856"/>
            <a:ext cx="7301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Схема внутрішніх та зовнішніх  взаємозв’язків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центру з питань  трансферу технологій </a:t>
            </a:r>
            <a:endParaRPr lang="uk-U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349453"/>
              </p:ext>
            </p:extLst>
          </p:nvPr>
        </p:nvGraphicFramePr>
        <p:xfrm>
          <a:off x="713189" y="901953"/>
          <a:ext cx="8875817" cy="57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Visio" r:id="rId5" imgW="9797939" imgH="6634758" progId="Visio.Drawing.11">
                  <p:embed/>
                </p:oleObj>
              </mc:Choice>
              <mc:Fallback>
                <p:oleObj name="Visio" r:id="rId5" imgW="9797939" imgH="663475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189" y="901953"/>
                        <a:ext cx="8875817" cy="5760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8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87539" y="359690"/>
            <a:ext cx="616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Додатково включені функції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центру з питань  трансферу технологій </a:t>
            </a:r>
            <a:endParaRPr lang="uk-UA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3038" y="1633600"/>
            <a:ext cx="110814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9147" y="1555787"/>
            <a:ext cx="873637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проведення </a:t>
            </a: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конкурсів  ідей по напрямах виконання наукових </a:t>
            </a: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досліджень;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участь </a:t>
            </a: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у міжнародних та державних виставкових </a:t>
            </a: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заходах;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проведення </a:t>
            </a: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заходів із підвищення кваліфікації учасників трансферу </a:t>
            </a: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технологій;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встановлення </a:t>
            </a: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контактів з національними та міжнародними системами трансферу </a:t>
            </a: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технологій;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встановлення </a:t>
            </a: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зв’язків з </a:t>
            </a: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бізнес-інкубаторами;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uk-UA" sz="22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проведення </a:t>
            </a:r>
            <a:r>
              <a:rPr lang="uk-UA" sz="22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тренінгів для молодих вчених та студентів.</a:t>
            </a:r>
            <a:endParaRPr lang="en-US" sz="22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72999"/>
            <a:ext cx="1601986" cy="122641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49" y="323606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5805" y="1633601"/>
            <a:ext cx="123843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" y="9499"/>
            <a:ext cx="1601986" cy="1226418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49" y="120406"/>
            <a:ext cx="1509117" cy="52469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0838" y="880223"/>
            <a:ext cx="9377362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 Аналіз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існуючої в Національному транспортному університеті системи координації науково-дослідницької та інноваційної діяльності, трансферу технологій та впровадження результатів науково-дослідних робіт в освітній процес та ознайомлення з структурою управління науковими дослідженнями в європейських університетах  допомогли визначити можливі напрями поліпшення системи.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 При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розробці концепції Сприяння інтеграції науки, освіти та інновацій в Національному транспортному університеті було визначено доцільність створення дослідницької ради,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центру підтримки досліджень, розширенню функцій та виділення в окрему структуру центру з питань трансферу технологій, інноваційної діяльності та інтелектуальної власності.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        Імплементація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запропонованої схеми створення і функціонування нових концептуальних структур і заходів в Національному транспортному університеті, розроблених схем взаємозв’язку між концептуальними структурами та внутрішніми вузівськими підрозділами (факультетами, кафедрами) має сприяти більш ефективному використанню наукового потенціалу Університету в майбутньому та активізація діяльності в міжнародних та національних дослідницьких програмах на систематичній основі.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8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007" y="749860"/>
            <a:ext cx="8543925" cy="4351338"/>
          </a:xfrm>
        </p:spPr>
        <p:txBody>
          <a:bodyPr/>
          <a:lstStyle/>
          <a:p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endParaRPr lang="uk-UA" b="1" dirty="0">
              <a:latin typeface="Arial" pitchFamily="34" charset="0"/>
              <a:cs typeface="Arial" pitchFamily="34" charset="0"/>
            </a:endParaRPr>
          </a:p>
          <a:p>
            <a:endParaRPr lang="uk-UA" b="1" dirty="0" smtClean="0">
              <a:latin typeface="Arial" pitchFamily="34" charset="0"/>
              <a:cs typeface="Arial" pitchFamily="34" charset="0"/>
            </a:endParaRPr>
          </a:p>
          <a:p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                               ДЯКУЮ ЗА УВАГУ !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6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2282" y="107468"/>
            <a:ext cx="691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управління дослідженнями в університеті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м.Падерборн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" y="-7367"/>
            <a:ext cx="1601986" cy="122641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57" y="33140"/>
            <a:ext cx="1509117" cy="52469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825013"/>
              </p:ext>
            </p:extLst>
          </p:nvPr>
        </p:nvGraphicFramePr>
        <p:xfrm>
          <a:off x="946096" y="938465"/>
          <a:ext cx="8846287" cy="5824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Visio" r:id="rId5" imgW="9777365" imgH="6798707" progId="Visio.Drawing.11">
                  <p:embed/>
                </p:oleObj>
              </mc:Choice>
              <mc:Fallback>
                <p:oleObj name="Visio" r:id="rId5" imgW="9777365" imgH="679870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096" y="938465"/>
                        <a:ext cx="8846287" cy="58246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39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900" y="1098540"/>
            <a:ext cx="95348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Комісія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з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молодих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вчених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FK),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є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діючою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структурою,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обирається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Сенатом з метою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консультування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Сенату та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Президії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питань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молодих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вчених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 В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комісії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представлені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всі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факультети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статусні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групи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Президією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та Сенатом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Комісія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проводить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розширення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стратегічну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орієнтацію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цілеспрямоване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просування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молодих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вчених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. ЇЇ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очолює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віце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-президент з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молодих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>
                <a:latin typeface="Arial" pitchFamily="34" charset="0"/>
                <a:cs typeface="Arial" pitchFamily="34" charset="0"/>
              </a:rPr>
              <a:t>вчених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uk-UA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Відділ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фінансування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планування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юридичних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питань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200" dirty="0" smtClean="0">
                <a:latin typeface="Arial" pitchFamily="34" charset="0"/>
                <a:cs typeface="Arial" pitchFamily="34" charset="0"/>
              </a:rPr>
              <a:t>- повідомляє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про поточні тендери в електронних службах новин та шукає за запитом відповідну програму фінансування;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uk-UA" sz="2200" dirty="0" smtClean="0">
                <a:latin typeface="Arial" pitchFamily="34" charset="0"/>
                <a:cs typeface="Arial" pitchFamily="34" charset="0"/>
              </a:rPr>
              <a:t>- надає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персональні, індивідуальні та орієнтовані на попит рекомендації стосовно можливостей національного та європейського фінансування;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lvl="0"/>
            <a:endParaRPr lang="uk-UA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2282" y="107468"/>
            <a:ext cx="691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управління дослідженнями в університеті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м.Падерборн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" y="5333"/>
            <a:ext cx="1601986" cy="1226418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57" y="33140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2282" y="120168"/>
            <a:ext cx="6916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Схема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управління дослідженнями в університеті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м.Падерборн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" y="5333"/>
            <a:ext cx="1601986" cy="122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57" y="45840"/>
            <a:ext cx="1509117" cy="524694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0038" y="1228725"/>
            <a:ext cx="9478962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Відділ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Європейського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та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національного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фінансування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планування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>
                <a:latin typeface="Arial" pitchFamily="34" charset="0"/>
                <a:cs typeface="Arial" pitchFamily="34" charset="0"/>
              </a:rPr>
              <a:t>досліджень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юридичних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питань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: 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- адмініструє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дослідницькі проекти в університеті;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підтримує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молодих вчених, пропонуючи цілеспрямовані поради щодо національних, міжнародних та внутрішніх стипендій та програм підтримки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пропонує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семінари та інформаційні заходи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супроводжує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проекти від ідеї та заявки до завершення проекту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допомагає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з адміністративними проблемами в контексті виконання проекту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підтримує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контакти з міністерствами, промоутерами проектів, національними контактними пунктами, Європейською комісією та науково-дослідними організаціями та спікерами з інших університетів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підтримує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дослідників у вирішенні питань контракту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роз'яснює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юридичні питання у сфері двосторонніх акцій, передачі технологій та патентів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-285750">
              <a:spcBef>
                <a:spcPts val="0"/>
              </a:spcBef>
              <a:buFontTx/>
              <a:buChar char="-"/>
            </a:pPr>
            <a:r>
              <a:rPr lang="uk-UA" sz="2200" dirty="0" smtClean="0">
                <a:latin typeface="Arial" pitchFamily="34" charset="0"/>
                <a:cs typeface="Arial" pitchFamily="34" charset="0"/>
              </a:rPr>
              <a:t>дбає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про повідомлення, патентування та експлуатацію сервісних винаходів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.</a:t>
            </a:r>
            <a:endParaRPr lang="uk-UA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5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6805" y="132495"/>
            <a:ext cx="651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Схема управління дослідженнями в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Жешовській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політехніці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(Польща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1554" y="2392729"/>
            <a:ext cx="1227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75866"/>
              </p:ext>
            </p:extLst>
          </p:nvPr>
        </p:nvGraphicFramePr>
        <p:xfrm>
          <a:off x="141511" y="1396999"/>
          <a:ext cx="9611857" cy="531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Visio" r:id="rId3" imgW="10002822" imgH="5474970" progId="Visio.Drawing.11">
                  <p:embed/>
                </p:oleObj>
              </mc:Choice>
              <mc:Fallback>
                <p:oleObj name="Visio" r:id="rId3" imgW="10002822" imgH="5474970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11" y="1396999"/>
                        <a:ext cx="9611857" cy="5313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" y="16923"/>
            <a:ext cx="1601986" cy="122641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49" y="196606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805" y="132495"/>
            <a:ext cx="6514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Схема управління дослідженнями в </a:t>
            </a:r>
            <a:r>
              <a:rPr lang="uk-UA" sz="2400" b="1" dirty="0" err="1">
                <a:latin typeface="Arial" pitchFamily="34" charset="0"/>
                <a:cs typeface="Arial" pitchFamily="34" charset="0"/>
              </a:rPr>
              <a:t>Жешовській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політехніці </a:t>
            </a:r>
            <a:r>
              <a:rPr lang="uk-UA" sz="2400" b="1" dirty="0" smtClean="0">
                <a:latin typeface="Arial" pitchFamily="34" charset="0"/>
                <a:cs typeface="Arial" pitchFamily="34" charset="0"/>
              </a:rPr>
              <a:t>(Польща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" y="16923"/>
            <a:ext cx="1601986" cy="1226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249" y="196606"/>
            <a:ext cx="1509117" cy="5246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1017538"/>
            <a:ext cx="9525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        Управління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наукових досліджень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є центральним адміністративним підрозділом університету, який підтримує науково-дослідницьку діяльність академічного персоналу університету. Координує роботи пов'язані з поданням заявки на фінансування науки з бюджетних джерел та для дослідницьких проектів, що фінансуються з національних ресурсів.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3081447"/>
            <a:ext cx="948376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Діяльність</a:t>
            </a:r>
            <a:r>
              <a:rPr lang="uk-UA" sz="2200" b="1" dirty="0" smtClean="0">
                <a:latin typeface="Arial" pitchFamily="34" charset="0"/>
                <a:cs typeface="Arial" pitchFamily="34" charset="0"/>
              </a:rPr>
              <a:t>  Центру 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трансферу технологій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спрямована на підтримку співробітництва науки і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економіки та включає :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uk-UA" sz="2200" dirty="0">
                <a:latin typeface="Arial" pitchFamily="34" charset="0"/>
                <a:cs typeface="Arial" pitchFamily="34" charset="0"/>
              </a:rPr>
              <a:t>- проведення заходів, скерованих на отримання та реалізацію коштів на розвиток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наукових , дослідницьких, конструкторських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, навчальних та інфраструктурних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проектів;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uk-UA" sz="2200" dirty="0">
                <a:latin typeface="Arial" pitchFamily="34" charset="0"/>
                <a:cs typeface="Arial" pitchFamily="34" charset="0"/>
              </a:rPr>
              <a:t>- передача результатів інтелектуальної діяльності в економіку та захист інтелектуальної </a:t>
            </a:r>
            <a:r>
              <a:rPr lang="uk-UA" sz="2200" dirty="0" smtClean="0">
                <a:latin typeface="Arial" pitchFamily="34" charset="0"/>
                <a:cs typeface="Arial" pitchFamily="34" charset="0"/>
              </a:rPr>
              <a:t>власності;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uk-UA" sz="2200" dirty="0">
                <a:latin typeface="Arial" pitchFamily="34" charset="0"/>
                <a:cs typeface="Arial" pitchFamily="34" charset="0"/>
              </a:rPr>
              <a:t>- проведення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стартапів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, тренінгів, виставок та рекламних акцій;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uk-UA" sz="2200" dirty="0">
                <a:latin typeface="Arial" pitchFamily="34" charset="0"/>
                <a:cs typeface="Arial" pitchFamily="34" charset="0"/>
              </a:rPr>
              <a:t>- реалізація безпосередніх комерційних операцій через публічні замовлення;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r>
              <a:rPr lang="uk-UA" sz="2200" dirty="0">
                <a:latin typeface="Arial" pitchFamily="34" charset="0"/>
                <a:cs typeface="Arial" pitchFamily="34" charset="0"/>
              </a:rPr>
              <a:t>- підтримка розвитку підприємництва та інновацій.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2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41554" y="106810"/>
            <a:ext cx="6914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Узагальнений досвід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організації наукових досліджень у європейських університетах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1554" y="2392729"/>
            <a:ext cx="1227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" y="1351460"/>
            <a:ext cx="95123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Структури </a:t>
            </a:r>
            <a:r>
              <a:rPr lang="uk-UA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організації наукових досліджень мають свої особливості в кожному університеті, але головними функціями основних адміністративних підрозділів є підтримка, супроводження, інформаційне та юридичне забезпечення досліджень і сприяння трансферу інноваційних технологій в економіку з максимальною комерціалізацією результатів досліджень.</a:t>
            </a:r>
            <a:endParaRPr lang="en-US" sz="22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Заслуговує на увагу досвід європейських університетів з методичного забезпечення досліджень дослідницькими комісіями  з досліджень та молодих вчених, які визначають стратегічні напрями міждисциплінарних досліджень університету та сприяють цілеспрямованому просуванню молодих вчених.</a:t>
            </a:r>
            <a:endParaRPr lang="en-US" sz="22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uk-UA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Необхідне </a:t>
            </a:r>
            <a:r>
              <a:rPr lang="uk-UA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глибоке вивчення досвіду європейських університетів з організації трансферу інноваційних технологій в економіку, оцінок потенціалу комерціалізації результатів дослідницьких </a:t>
            </a:r>
            <a:r>
              <a:rPr lang="uk-UA" sz="2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робіт та </a:t>
            </a:r>
            <a:r>
              <a:rPr lang="uk-UA" sz="2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його поширення в практику українських університетів.</a:t>
            </a:r>
            <a:endParaRPr lang="en-US" sz="22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7" y="10573"/>
            <a:ext cx="1601986" cy="122641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49" y="31506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73759" y="324321"/>
            <a:ext cx="6139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Arial" pitchFamily="34" charset="0"/>
                <a:cs typeface="Arial" pitchFamily="34" charset="0"/>
              </a:rPr>
              <a:t>Існуюча структурна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схема управління науковими дослідженнями в НТУ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1554" y="2392729"/>
            <a:ext cx="1227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72999"/>
            <a:ext cx="1601986" cy="1226418"/>
          </a:xfrm>
          <a:prstGeom prst="rect">
            <a:avLst/>
          </a:prstGeo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83" y="1313159"/>
            <a:ext cx="8048969" cy="548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49" y="323606"/>
            <a:ext cx="1509117" cy="5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41554" y="2392729"/>
            <a:ext cx="122799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6" y="11337"/>
            <a:ext cx="1601986" cy="1226418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449" y="82306"/>
            <a:ext cx="1509117" cy="52469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650690"/>
              </p:ext>
            </p:extLst>
          </p:nvPr>
        </p:nvGraphicFramePr>
        <p:xfrm>
          <a:off x="936569" y="889000"/>
          <a:ext cx="8801652" cy="6210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Visio" r:id="rId5" imgW="9476470" imgH="7203400" progId="Visio.Drawing.11">
                  <p:embed/>
                </p:oleObj>
              </mc:Choice>
              <mc:Fallback>
                <p:oleObj name="Visio" r:id="rId5" imgW="9476470" imgH="720340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569" y="889000"/>
                        <a:ext cx="8801652" cy="6210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41554" y="29975"/>
            <a:ext cx="6876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itchFamily="34" charset="0"/>
                <a:cs typeface="Arial" pitchFamily="34" charset="0"/>
              </a:rPr>
              <a:t>Схема запропонованої системи управління науковими дослідженнями  в НТУ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4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949</Words>
  <Application>Microsoft Office PowerPoint</Application>
  <PresentationFormat>Лист A4 (210x297 мм)</PresentationFormat>
  <Paragraphs>76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Visio</vt:lpstr>
      <vt:lpstr>Розробка та поширення концепції сприяння інтеграції науки, освіти та інновацій в  Національному транспортному університеті (CIREI)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Розробка та поширення концепції сприяння інтеграції науки, освіти та інновацій в Національному транспортному університеті м.Київ (CIREI)</dc:title>
  <dc:creator>Stanislav Karev</dc:creator>
  <cp:lastModifiedBy>Пользователь Windows</cp:lastModifiedBy>
  <cp:revision>58</cp:revision>
  <cp:lastPrinted>2018-03-20T08:44:07Z</cp:lastPrinted>
  <dcterms:created xsi:type="dcterms:W3CDTF">2017-06-19T18:05:19Z</dcterms:created>
  <dcterms:modified xsi:type="dcterms:W3CDTF">2018-06-15T08:50:29Z</dcterms:modified>
</cp:coreProperties>
</file>