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81" r:id="rId5"/>
    <p:sldId id="260" r:id="rId6"/>
    <p:sldId id="282" r:id="rId7"/>
    <p:sldId id="261" r:id="rId8"/>
    <p:sldId id="262" r:id="rId9"/>
    <p:sldId id="264" r:id="rId10"/>
    <p:sldId id="265" r:id="rId11"/>
    <p:sldId id="266" r:id="rId12"/>
    <p:sldId id="267" r:id="rId13"/>
    <p:sldId id="270" r:id="rId14"/>
    <p:sldId id="268" r:id="rId15"/>
    <p:sldId id="271" r:id="rId16"/>
    <p:sldId id="284" r:id="rId17"/>
    <p:sldId id="279" r:id="rId18"/>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p:scale>
          <a:sx n="84" d="100"/>
          <a:sy n="84" d="100"/>
        </p:scale>
        <p:origin x="-2076" y="-61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C645-41C8-4D5C-84B8-5969578E6E8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1265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C645-41C8-4D5C-84B8-5969578E6E8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29878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C645-41C8-4D5C-84B8-5969578E6E8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28107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C645-41C8-4D5C-84B8-5969578E6E8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222936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09C645-41C8-4D5C-84B8-5969578E6E85}"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70296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C645-41C8-4D5C-84B8-5969578E6E8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193912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C645-41C8-4D5C-84B8-5969578E6E85}" type="datetimeFigureOut">
              <a:rPr lang="en-US" smtClean="0"/>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377421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C645-41C8-4D5C-84B8-5969578E6E85}" type="datetimeFigureOut">
              <a:rPr lang="en-US" smtClean="0"/>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67868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C645-41C8-4D5C-84B8-5969578E6E85}" type="datetimeFigureOut">
              <a:rPr lang="en-US" smtClean="0"/>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217392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09C645-41C8-4D5C-84B8-5969578E6E8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325008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09C645-41C8-4D5C-84B8-5969578E6E85}"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74529-0E06-4B97-BE60-D443F161A51B}" type="slidenum">
              <a:rPr lang="en-US" smtClean="0"/>
              <a:t>‹#›</a:t>
            </a:fld>
            <a:endParaRPr lang="en-US"/>
          </a:p>
        </p:txBody>
      </p:sp>
    </p:spTree>
    <p:extLst>
      <p:ext uri="{BB962C8B-B14F-4D97-AF65-F5344CB8AC3E}">
        <p14:creationId xmlns:p14="http://schemas.microsoft.com/office/powerpoint/2010/main" val="20737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9C645-41C8-4D5C-84B8-5969578E6E85}" type="datetimeFigureOut">
              <a:rPr lang="en-US" smtClean="0"/>
              <a:t>6/15/2018</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74529-0E06-4B97-BE60-D443F161A51B}" type="slidenum">
              <a:rPr lang="en-US" smtClean="0"/>
              <a:t>‹#›</a:t>
            </a:fld>
            <a:endParaRPr lang="en-US"/>
          </a:p>
        </p:txBody>
      </p:sp>
    </p:spTree>
    <p:extLst>
      <p:ext uri="{BB962C8B-B14F-4D97-AF65-F5344CB8AC3E}">
        <p14:creationId xmlns:p14="http://schemas.microsoft.com/office/powerpoint/2010/main" val="28765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447" y="2353635"/>
            <a:ext cx="9265848" cy="2387600"/>
          </a:xfrm>
        </p:spPr>
        <p:txBody>
          <a:bodyPr>
            <a:normAutofit/>
          </a:bodyPr>
          <a:lstStyle/>
          <a:p>
            <a:r>
              <a:rPr lang="en-US" sz="3600" b="1" dirty="0">
                <a:latin typeface="Arial" pitchFamily="34" charset="0"/>
                <a:cs typeface="Arial" pitchFamily="34" charset="0"/>
              </a:rPr>
              <a:t>Development and dissemination of the concept of promoting the integration of science, education and innovation in the National Transport University (CIREI)</a:t>
            </a:r>
          </a:p>
        </p:txBody>
      </p:sp>
      <p:sp>
        <p:nvSpPr>
          <p:cNvPr id="5" name="TextBox 4"/>
          <p:cNvSpPr txBox="1"/>
          <p:nvPr/>
        </p:nvSpPr>
        <p:spPr>
          <a:xfrm>
            <a:off x="580131" y="5237178"/>
            <a:ext cx="4142352" cy="1323439"/>
          </a:xfrm>
          <a:prstGeom prst="rect">
            <a:avLst/>
          </a:prstGeom>
          <a:noFill/>
        </p:spPr>
        <p:txBody>
          <a:bodyPr wrap="none" rtlCol="0">
            <a:spAutoFit/>
          </a:bodyPr>
          <a:lstStyle/>
          <a:p>
            <a:r>
              <a:rPr lang="en-US" sz="1600" b="1" dirty="0">
                <a:latin typeface="Arial" pitchFamily="34" charset="0"/>
                <a:cs typeface="Arial" pitchFamily="34" charset="0"/>
              </a:rPr>
              <a:t>National transport </a:t>
            </a:r>
            <a:r>
              <a:rPr lang="en-US" sz="1600" b="1" dirty="0" smtClean="0">
                <a:latin typeface="Arial" pitchFamily="34" charset="0"/>
                <a:cs typeface="Arial" pitchFamily="34" charset="0"/>
              </a:rPr>
              <a:t>university</a:t>
            </a:r>
            <a:endParaRPr lang="uk-UA" sz="1600" b="1" dirty="0" smtClean="0">
              <a:latin typeface="Arial" pitchFamily="34" charset="0"/>
              <a:cs typeface="Arial" pitchFamily="34" charset="0"/>
            </a:endParaRPr>
          </a:p>
          <a:p>
            <a:r>
              <a:rPr lang="en-US" sz="1600" dirty="0">
                <a:latin typeface="Arial" pitchFamily="34" charset="0"/>
                <a:cs typeface="Arial" pitchFamily="34" charset="0"/>
              </a:rPr>
              <a:t>01010 </a:t>
            </a:r>
            <a:r>
              <a:rPr lang="en-US" sz="1600" dirty="0" smtClean="0">
                <a:latin typeface="Arial" pitchFamily="34" charset="0"/>
                <a:cs typeface="Arial" pitchFamily="34" charset="0"/>
              </a:rPr>
              <a:t>Kyiv</a:t>
            </a:r>
            <a:r>
              <a:rPr lang="en-US" sz="1600" dirty="0">
                <a:latin typeface="Arial" pitchFamily="34" charset="0"/>
                <a:cs typeface="Arial" pitchFamily="34" charset="0"/>
              </a:rPr>
              <a:t>, </a:t>
            </a:r>
            <a:r>
              <a:rPr lang="en-US" sz="1600" dirty="0" smtClean="0">
                <a:latin typeface="Arial" pitchFamily="34" charset="0"/>
                <a:cs typeface="Arial" pitchFamily="34" charset="0"/>
              </a:rPr>
              <a:t>Ukraine</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1</a:t>
            </a:r>
            <a:r>
              <a:rPr lang="en-US" sz="1600" dirty="0">
                <a:latin typeface="Arial" pitchFamily="34" charset="0"/>
                <a:cs typeface="Arial" pitchFamily="34" charset="0"/>
              </a:rPr>
              <a:t>, </a:t>
            </a:r>
            <a:r>
              <a:rPr lang="en-US" sz="1600" dirty="0" err="1">
                <a:latin typeface="Arial" pitchFamily="34" charset="0"/>
                <a:cs typeface="Arial" pitchFamily="34" charset="0"/>
              </a:rPr>
              <a:t>Mykhail</a:t>
            </a:r>
            <a:r>
              <a:rPr lang="ru-RU" sz="1600" dirty="0">
                <a:latin typeface="Arial" pitchFamily="34" charset="0"/>
                <a:cs typeface="Arial" pitchFamily="34" charset="0"/>
              </a:rPr>
              <a:t>а </a:t>
            </a:r>
            <a:r>
              <a:rPr lang="en-US" sz="1600" dirty="0" err="1">
                <a:latin typeface="Arial" pitchFamily="34" charset="0"/>
                <a:cs typeface="Arial" pitchFamily="34" charset="0"/>
              </a:rPr>
              <a:t>Omelianovycha</a:t>
            </a:r>
            <a:r>
              <a:rPr lang="en-US" sz="1600" dirty="0">
                <a:latin typeface="Arial" pitchFamily="34" charset="0"/>
                <a:cs typeface="Arial" pitchFamily="34" charset="0"/>
              </a:rPr>
              <a:t> - </a:t>
            </a:r>
            <a:r>
              <a:rPr lang="en-US" sz="1600" dirty="0" err="1">
                <a:latin typeface="Arial" pitchFamily="34" charset="0"/>
                <a:cs typeface="Arial" pitchFamily="34" charset="0"/>
              </a:rPr>
              <a:t>Pavlenka</a:t>
            </a:r>
            <a:r>
              <a:rPr lang="en-US" sz="1600" dirty="0">
                <a:latin typeface="Arial" pitchFamily="34" charset="0"/>
                <a:cs typeface="Arial" pitchFamily="34" charset="0"/>
              </a:rPr>
              <a:t> Str. </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Т</a:t>
            </a:r>
            <a:r>
              <a:rPr lang="en-US" sz="1600" dirty="0">
                <a:latin typeface="Arial" pitchFamily="34" charset="0"/>
                <a:cs typeface="Arial" pitchFamily="34" charset="0"/>
              </a:rPr>
              <a:t>el. +380 (44) </a:t>
            </a:r>
            <a:r>
              <a:rPr lang="en-US" sz="1600" dirty="0" smtClean="0">
                <a:latin typeface="Arial" pitchFamily="34" charset="0"/>
                <a:cs typeface="Arial" pitchFamily="34" charset="0"/>
              </a:rPr>
              <a:t>280-54-09</a:t>
            </a:r>
            <a:endParaRPr lang="uk-UA" sz="1600" dirty="0" smtClean="0">
              <a:latin typeface="Arial" pitchFamily="34" charset="0"/>
              <a:cs typeface="Arial" pitchFamily="34" charset="0"/>
            </a:endParaRPr>
          </a:p>
          <a:p>
            <a:r>
              <a:rPr lang="en-US" sz="1600" dirty="0" smtClean="0">
                <a:latin typeface="Arial" pitchFamily="34" charset="0"/>
                <a:cs typeface="Arial" pitchFamily="34" charset="0"/>
              </a:rPr>
              <a:t>E-mail</a:t>
            </a:r>
            <a:r>
              <a:rPr lang="en-US" sz="1600" dirty="0">
                <a:latin typeface="Arial" pitchFamily="34" charset="0"/>
                <a:cs typeface="Arial" pitchFamily="34" charset="0"/>
              </a:rPr>
              <a:t>: </a:t>
            </a:r>
            <a:r>
              <a:rPr lang="en-US" sz="1600" dirty="0" smtClean="0">
                <a:latin typeface="Arial" pitchFamily="34" charset="0"/>
                <a:cs typeface="Arial" pitchFamily="34" charset="0"/>
              </a:rPr>
              <a:t>general@ntu.edu.ua</a:t>
            </a:r>
            <a:endParaRPr lang="en-US" sz="1600" dirty="0">
              <a:latin typeface="Arial" pitchFamily="34" charset="0"/>
              <a:cs typeface="Arial" pitchFamily="34" charset="0"/>
            </a:endParaRPr>
          </a:p>
        </p:txBody>
      </p:sp>
      <p:sp>
        <p:nvSpPr>
          <p:cNvPr id="6" name="AutoShape 2" descr="https://mail.ukr.net/attach/show/15290517020131530839/1/Downloa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grpSp>
        <p:nvGrpSpPr>
          <p:cNvPr id="7" name="Группа 6"/>
          <p:cNvGrpSpPr/>
          <p:nvPr/>
        </p:nvGrpSpPr>
        <p:grpSpPr>
          <a:xfrm>
            <a:off x="179572" y="87908"/>
            <a:ext cx="9262150" cy="2503754"/>
            <a:chOff x="179572" y="-408808"/>
            <a:chExt cx="9262150" cy="250375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72" y="315373"/>
              <a:ext cx="1601986" cy="12264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605" y="515773"/>
              <a:ext cx="1509117" cy="509526"/>
            </a:xfrm>
            <a:prstGeom prst="rect">
              <a:avLst/>
            </a:prstGeom>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272" y="521583"/>
              <a:ext cx="2079239" cy="111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descr="Ð ÐµÐ·ÑÐ»ÑÑÐ°Ñ Ð¿Ð¾ÑÑÐºÑ Ð·Ð¾Ð±ÑÐ°Ð¶ÐµÐ½Ñ Ð·Ð° Ð·Ð°Ð¿Ð¸ÑÐ¾Ð¼ &quot;Ð½Ð¾Ð²Ð¸Ð¹ Ð»Ð¾Ð³Ð¾ÑÐ¸Ð¿ Ð¼Ð¾Ð½&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72" y="-408808"/>
              <a:ext cx="5007507" cy="25037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482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1554" y="80335"/>
            <a:ext cx="7042046"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the relationship between the research council and the units of NTU</a:t>
            </a:r>
          </a:p>
        </p:txBody>
      </p:sp>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 y="15622"/>
            <a:ext cx="1601986" cy="1226418"/>
          </a:xfrm>
          <a:prstGeom prst="rect">
            <a:avLst/>
          </a:prstGeom>
        </p:spPr>
      </p:pic>
      <p:pic>
        <p:nvPicPr>
          <p:cNvPr id="1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249" y="31506"/>
            <a:ext cx="1509117" cy="524694"/>
          </a:xfrm>
          <a:prstGeom prst="rect">
            <a:avLst/>
          </a:prstGeom>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04" y="941933"/>
            <a:ext cx="9225250" cy="577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00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82118" y="476485"/>
            <a:ext cx="5305100" cy="461665"/>
          </a:xfrm>
          <a:prstGeom prst="rect">
            <a:avLst/>
          </a:prstGeom>
          <a:noFill/>
        </p:spPr>
        <p:txBody>
          <a:bodyPr wrap="square" rtlCol="0">
            <a:spAutoFit/>
          </a:bodyPr>
          <a:lstStyle/>
          <a:p>
            <a:pPr algn="ctr"/>
            <a:r>
              <a:rPr lang="en-US" sz="2400" b="1" dirty="0">
                <a:latin typeface="Arial" pitchFamily="34" charset="0"/>
                <a:cs typeface="Arial" pitchFamily="34" charset="0"/>
              </a:rPr>
              <a:t>Functions of the research council:</a:t>
            </a:r>
          </a:p>
        </p:txBody>
      </p:sp>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368300" y="1415637"/>
            <a:ext cx="9347200" cy="4721998"/>
          </a:xfrm>
          <a:prstGeom prst="rect">
            <a:avLst/>
          </a:prstGeom>
        </p:spPr>
        <p:txBody>
          <a:bodyPr wrap="square">
            <a:spAutoFit/>
          </a:bodyPr>
          <a:lstStyle/>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definition of strategic directions and research policy of NTU;</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representation </a:t>
            </a:r>
            <a:r>
              <a:rPr lang="en-US" sz="2200" dirty="0">
                <a:latin typeface="Arial" pitchFamily="34" charset="0"/>
                <a:ea typeface="Times New Roman" panose="02020603050405020304" pitchFamily="18" charset="0"/>
                <a:cs typeface="Arial" pitchFamily="34" charset="0"/>
              </a:rPr>
              <a:t>of NTU in national and international scientific committees and conferences;</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systematic and strategic support to the entire research activity of the NTU;</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management and control over the research work of the NTU;</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creation and management of the research fund of NTU;</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creation of joint research centers with research institutes for solving certain problems and scientific groups;</a:t>
            </a:r>
          </a:p>
          <a:p>
            <a:pPr>
              <a:lnSpc>
                <a:spcPct val="115000"/>
              </a:lnSpc>
              <a:spcAft>
                <a:spcPts val="1000"/>
              </a:spcAft>
            </a:pPr>
            <a:r>
              <a:rPr lang="en-US" sz="2200" dirty="0">
                <a:latin typeface="Arial" pitchFamily="34" charset="0"/>
                <a:ea typeface="Times New Roman" panose="02020603050405020304" pitchFamily="18" charset="0"/>
                <a:cs typeface="Arial" pitchFamily="34" charset="0"/>
              </a:rPr>
              <a:t>- support and motivation of young scientists.</a:t>
            </a:r>
            <a:endParaRPr lang="en-US" sz="2200" dirty="0">
              <a:effectLst/>
              <a:latin typeface="Arial" pitchFamily="34" charset="0"/>
              <a:ea typeface="Times New Roman" panose="02020603050405020304" pitchFamily="18" charset="0"/>
              <a:cs typeface="Arial" pitchFamily="34" charset="0"/>
            </a:endParaRP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2" y="72999"/>
            <a:ext cx="1601986" cy="1226418"/>
          </a:xfrm>
          <a:prstGeom prst="rect">
            <a:avLst/>
          </a:prstGeom>
        </p:spPr>
      </p:pic>
      <p:pic>
        <p:nvPicPr>
          <p:cNvPr id="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949" y="323606"/>
            <a:ext cx="1509117" cy="524694"/>
          </a:xfrm>
          <a:prstGeom prst="rect">
            <a:avLst/>
          </a:prstGeom>
        </p:spPr>
      </p:pic>
    </p:spTree>
    <p:extLst>
      <p:ext uri="{BB962C8B-B14F-4D97-AF65-F5344CB8AC3E}">
        <p14:creationId xmlns:p14="http://schemas.microsoft.com/office/powerpoint/2010/main" val="3088143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06221" y="132230"/>
            <a:ext cx="6331757"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interconnections and functions of the Research Support Center</a:t>
            </a:r>
          </a:p>
        </p:txBody>
      </p:sp>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1600200" y="1718529"/>
            <a:ext cx="11737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9499"/>
            <a:ext cx="1601986" cy="1226418"/>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049" y="95006"/>
            <a:ext cx="1509117" cy="524694"/>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950" y="824900"/>
            <a:ext cx="8715027" cy="589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667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82118" y="407888"/>
            <a:ext cx="5305100" cy="830997"/>
          </a:xfrm>
          <a:prstGeom prst="rect">
            <a:avLst/>
          </a:prstGeom>
          <a:noFill/>
        </p:spPr>
        <p:txBody>
          <a:bodyPr wrap="square" rtlCol="0">
            <a:spAutoFit/>
          </a:bodyPr>
          <a:lstStyle/>
          <a:p>
            <a:pPr algn="ctr"/>
            <a:r>
              <a:rPr lang="en-US" sz="2400" b="1" dirty="0">
                <a:latin typeface="Arial" pitchFamily="34" charset="0"/>
                <a:cs typeface="Arial" pitchFamily="34" charset="0"/>
              </a:rPr>
              <a:t>Goals and functions of the Research Support Center</a:t>
            </a:r>
            <a:endParaRPr lang="en-US" sz="2400" b="1" dirty="0">
              <a:solidFill>
                <a:srgbClr val="FF0000"/>
              </a:solidFill>
              <a:latin typeface="Arial" pitchFamily="34" charset="0"/>
              <a:cs typeface="Arial" pitchFamily="34" charset="0"/>
            </a:endParaRPr>
          </a:p>
        </p:txBody>
      </p:sp>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1600200" y="1718529"/>
            <a:ext cx="11737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4" y="1084"/>
            <a:ext cx="1601986" cy="1226418"/>
          </a:xfrm>
          <a:prstGeom prst="rect">
            <a:avLst/>
          </a:prstGeom>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349" y="44206"/>
            <a:ext cx="1509117" cy="524694"/>
          </a:xfrm>
          <a:prstGeom prst="rect">
            <a:avLst/>
          </a:prstGeom>
        </p:spPr>
      </p:pic>
      <p:sp>
        <p:nvSpPr>
          <p:cNvPr id="4" name="Rectangle 3"/>
          <p:cNvSpPr/>
          <p:nvPr/>
        </p:nvSpPr>
        <p:spPr>
          <a:xfrm>
            <a:off x="152400" y="1233540"/>
            <a:ext cx="9550400" cy="5170646"/>
          </a:xfrm>
          <a:prstGeom prst="rect">
            <a:avLst/>
          </a:prstGeom>
        </p:spPr>
        <p:txBody>
          <a:bodyPr wrap="square">
            <a:spAutoFit/>
          </a:bodyPr>
          <a:lstStyle/>
          <a:p>
            <a:pPr indent="449263" algn="just">
              <a:spcAft>
                <a:spcPts val="0"/>
              </a:spcAft>
            </a:pPr>
            <a:endParaRPr lang="uk-UA" sz="2200" dirty="0" smtClean="0">
              <a:latin typeface="Arial" pitchFamily="34" charset="0"/>
              <a:ea typeface="Times New Roman" panose="02020603050405020304" pitchFamily="18" charset="0"/>
              <a:cs typeface="Arial" pitchFamily="34" charset="0"/>
            </a:endParaRPr>
          </a:p>
          <a:p>
            <a:pPr indent="449263" algn="just">
              <a:spcAft>
                <a:spcPts val="0"/>
              </a:spcAft>
            </a:pPr>
            <a:r>
              <a:rPr lang="en-US" sz="2200" dirty="0">
                <a:latin typeface="Arial" pitchFamily="34" charset="0"/>
                <a:ea typeface="Times New Roman" panose="02020603050405020304" pitchFamily="18" charset="0"/>
                <a:cs typeface="Arial" pitchFamily="34" charset="0"/>
              </a:rPr>
              <a:t>Detailed Goals, including Partner Interaction:</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development </a:t>
            </a:r>
            <a:r>
              <a:rPr lang="en-US" sz="2200" dirty="0">
                <a:latin typeface="Arial" pitchFamily="34" charset="0"/>
                <a:ea typeface="Times New Roman" panose="02020603050405020304" pitchFamily="18" charset="0"/>
                <a:cs typeface="Arial" pitchFamily="34" charset="0"/>
              </a:rPr>
              <a:t>and establishment of close contacts with all relevant national and international sponsors of research programs and funds;</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providing </a:t>
            </a:r>
            <a:r>
              <a:rPr lang="en-US" sz="2200" dirty="0">
                <a:latin typeface="Arial" pitchFamily="34" charset="0"/>
                <a:ea typeface="Times New Roman" panose="02020603050405020304" pitchFamily="18" charset="0"/>
                <a:cs typeface="Arial" pitchFamily="34" charset="0"/>
              </a:rPr>
              <a:t>detailed information on topics and funding;</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representation </a:t>
            </a:r>
            <a:r>
              <a:rPr lang="en-US" sz="2200" dirty="0">
                <a:latin typeface="Arial" pitchFamily="34" charset="0"/>
                <a:ea typeface="Times New Roman" panose="02020603050405020304" pitchFamily="18" charset="0"/>
                <a:cs typeface="Arial" pitchFamily="34" charset="0"/>
              </a:rPr>
              <a:t>of NTU among national and international research sponsors (including NCP "Horizon 2020");</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systematic </a:t>
            </a:r>
            <a:r>
              <a:rPr lang="en-US" sz="2200" dirty="0">
                <a:latin typeface="Arial" pitchFamily="34" charset="0"/>
                <a:ea typeface="Times New Roman" panose="02020603050405020304" pitchFamily="18" charset="0"/>
                <a:cs typeface="Arial" pitchFamily="34" charset="0"/>
              </a:rPr>
              <a:t>and strategic support of all research fund programs;</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direct </a:t>
            </a:r>
            <a:r>
              <a:rPr lang="en-US" sz="2200" dirty="0">
                <a:latin typeface="Arial" pitchFamily="34" charset="0"/>
                <a:ea typeface="Times New Roman" panose="02020603050405020304" pitchFamily="18" charset="0"/>
                <a:cs typeface="Arial" pitchFamily="34" charset="0"/>
              </a:rPr>
              <a:t>support of NTU researchers in research programs of the NTU;</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management </a:t>
            </a:r>
            <a:r>
              <a:rPr lang="en-US" sz="2200" dirty="0">
                <a:latin typeface="Arial" pitchFamily="34" charset="0"/>
                <a:ea typeface="Times New Roman" panose="02020603050405020304" pitchFamily="18" charset="0"/>
                <a:cs typeface="Arial" pitchFamily="34" charset="0"/>
              </a:rPr>
              <a:t>and control over the use of research funds received by the National Technical University;</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direct </a:t>
            </a:r>
            <a:r>
              <a:rPr lang="en-US" sz="2200" dirty="0">
                <a:latin typeface="Arial" pitchFamily="34" charset="0"/>
                <a:ea typeface="Times New Roman" panose="02020603050405020304" pitchFamily="18" charset="0"/>
                <a:cs typeface="Arial" pitchFamily="34" charset="0"/>
              </a:rPr>
              <a:t>support of NTU researchers in developing financial reports on the use of research funds;</a:t>
            </a:r>
          </a:p>
          <a:p>
            <a:pPr indent="449263" algn="just">
              <a:spcAft>
                <a:spcPts val="0"/>
              </a:spcAft>
            </a:pPr>
            <a:r>
              <a:rPr lang="uk-UA" sz="2200" dirty="0" smtClean="0">
                <a:latin typeface="Arial" pitchFamily="34" charset="0"/>
                <a:ea typeface="Times New Roman" panose="02020603050405020304" pitchFamily="18" charset="0"/>
                <a:cs typeface="Arial" pitchFamily="34" charset="0"/>
              </a:rPr>
              <a:t>- </a:t>
            </a:r>
            <a:r>
              <a:rPr lang="en-US" sz="2200" dirty="0" smtClean="0">
                <a:latin typeface="Arial" pitchFamily="34" charset="0"/>
                <a:ea typeface="Times New Roman" panose="02020603050405020304" pitchFamily="18" charset="0"/>
                <a:cs typeface="Arial" pitchFamily="34" charset="0"/>
              </a:rPr>
              <a:t>constant </a:t>
            </a:r>
            <a:r>
              <a:rPr lang="en-US" sz="2200" dirty="0">
                <a:latin typeface="Arial" pitchFamily="34" charset="0"/>
                <a:ea typeface="Times New Roman" panose="02020603050405020304" pitchFamily="18" charset="0"/>
                <a:cs typeface="Arial" pitchFamily="34" charset="0"/>
              </a:rPr>
              <a:t>information about the possibilities of funding NTU research, including training on the development of financing proposals.</a:t>
            </a:r>
            <a:endParaRPr lang="en-US" sz="2200" dirty="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09635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649" y="31506"/>
            <a:ext cx="1509117" cy="524694"/>
          </a:xfrm>
          <a:prstGeom prst="rect">
            <a:avLst/>
          </a:prstGeom>
        </p:spPr>
      </p:pic>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1443038" y="1633600"/>
            <a:ext cx="110814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2" y="9499"/>
            <a:ext cx="1601986" cy="1226418"/>
          </a:xfrm>
          <a:prstGeom prst="rect">
            <a:avLst/>
          </a:prstGeom>
        </p:spPr>
      </p:pic>
      <p:sp>
        <p:nvSpPr>
          <p:cNvPr id="7" name="TextBox 6"/>
          <p:cNvSpPr txBox="1"/>
          <p:nvPr/>
        </p:nvSpPr>
        <p:spPr>
          <a:xfrm>
            <a:off x="1168400" y="96356"/>
            <a:ext cx="7721600"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internal and external interconnections of the technology transfer center</a:t>
            </a:r>
            <a:endParaRPr lang="uk-UA" sz="2400" b="1" dirty="0">
              <a:solidFill>
                <a:srgbClr val="FF0000"/>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76004208"/>
              </p:ext>
            </p:extLst>
          </p:nvPr>
        </p:nvGraphicFramePr>
        <p:xfrm>
          <a:off x="713189" y="892428"/>
          <a:ext cx="8875817" cy="5760448"/>
        </p:xfrm>
        <a:graphic>
          <a:graphicData uri="http://schemas.openxmlformats.org/presentationml/2006/ole">
            <mc:AlternateContent xmlns:mc="http://schemas.openxmlformats.org/markup-compatibility/2006">
              <mc:Choice xmlns:v="urn:schemas-microsoft-com:vml" Requires="v">
                <p:oleObj spid="_x0000_s11306" name="Visio" r:id="rId5" imgW="9797939" imgH="6634758" progId="Visio.Drawing.11">
                  <p:embed/>
                </p:oleObj>
              </mc:Choice>
              <mc:Fallback>
                <p:oleObj name="Visio" r:id="rId5" imgW="9797939" imgH="6634758" progId="Visio.Drawing.11">
                  <p:embed/>
                  <p:pic>
                    <p:nvPicPr>
                      <p:cNvPr id="0" name="Object 1"/>
                      <p:cNvPicPr>
                        <a:picLocks noChangeAspect="1" noChangeArrowheads="1"/>
                      </p:cNvPicPr>
                      <p:nvPr/>
                    </p:nvPicPr>
                    <p:blipFill>
                      <a:blip r:embed="rId6"/>
                      <a:srcRect/>
                      <a:stretch>
                        <a:fillRect/>
                      </a:stretch>
                    </p:blipFill>
                    <p:spPr bwMode="auto">
                      <a:xfrm>
                        <a:off x="713189" y="892428"/>
                        <a:ext cx="8875817" cy="5760448"/>
                      </a:xfrm>
                      <a:prstGeom prst="rect">
                        <a:avLst/>
                      </a:prstGeom>
                      <a:noFill/>
                    </p:spPr>
                  </p:pic>
                </p:oleObj>
              </mc:Fallback>
            </mc:AlternateContent>
          </a:graphicData>
        </a:graphic>
      </p:graphicFrame>
    </p:spTree>
    <p:extLst>
      <p:ext uri="{BB962C8B-B14F-4D97-AF65-F5344CB8AC3E}">
        <p14:creationId xmlns:p14="http://schemas.microsoft.com/office/powerpoint/2010/main" val="2199813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87539" y="359690"/>
            <a:ext cx="6165056" cy="830997"/>
          </a:xfrm>
          <a:prstGeom prst="rect">
            <a:avLst/>
          </a:prstGeom>
          <a:noFill/>
        </p:spPr>
        <p:txBody>
          <a:bodyPr wrap="square" rtlCol="0">
            <a:spAutoFit/>
          </a:bodyPr>
          <a:lstStyle/>
          <a:p>
            <a:pPr algn="ctr"/>
            <a:r>
              <a:rPr lang="en-US" sz="2400" b="1" dirty="0">
                <a:latin typeface="Arial" pitchFamily="34" charset="0"/>
                <a:cs typeface="Arial" pitchFamily="34" charset="0"/>
              </a:rPr>
              <a:t>Additional functions of the center for technology transfer are included</a:t>
            </a:r>
            <a:endParaRPr lang="uk-UA" sz="2400" b="1" dirty="0">
              <a:solidFill>
                <a:srgbClr val="FF0000"/>
              </a:solidFill>
              <a:latin typeface="Arial" pitchFamily="34" charset="0"/>
              <a:cs typeface="Arial" pitchFamily="34" charset="0"/>
            </a:endParaRPr>
          </a:p>
        </p:txBody>
      </p:sp>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1443038" y="1633600"/>
            <a:ext cx="110814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7"/>
          <p:cNvSpPr/>
          <p:nvPr/>
        </p:nvSpPr>
        <p:spPr>
          <a:xfrm>
            <a:off x="749147" y="1555787"/>
            <a:ext cx="8736376" cy="4662815"/>
          </a:xfrm>
          <a:prstGeom prst="rect">
            <a:avLst/>
          </a:prstGeom>
        </p:spPr>
        <p:txBody>
          <a:bodyPr wrap="square">
            <a:spAutoFit/>
          </a:bodyPr>
          <a:lstStyle/>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conducting competitions of ideas in the areas of scientific research;</a:t>
            </a:r>
          </a:p>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Participation in international and state exhibition events;</a:t>
            </a:r>
          </a:p>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carrying out of measures for the improvement of the qualification of participants in technology transfer;</a:t>
            </a:r>
          </a:p>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establishing contacts with national and international technology transfer systems;</a:t>
            </a:r>
          </a:p>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establishing links with business incubators;</a:t>
            </a:r>
          </a:p>
          <a:p>
            <a:pPr marL="342900" indent="-342900" algn="just">
              <a:lnSpc>
                <a:spcPct val="150000"/>
              </a:lnSpc>
              <a:spcAft>
                <a:spcPts val="0"/>
              </a:spcAft>
              <a:buFontTx/>
              <a:buChar char="-"/>
            </a:pPr>
            <a:r>
              <a:rPr lang="en-US" sz="2200" dirty="0">
                <a:latin typeface="Arial" pitchFamily="34" charset="0"/>
                <a:ea typeface="Times New Roman" panose="02020603050405020304" pitchFamily="18" charset="0"/>
                <a:cs typeface="Arial" pitchFamily="34" charset="0"/>
              </a:rPr>
              <a:t>conducting trainings for young scientists and students.</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2" y="72999"/>
            <a:ext cx="1601986" cy="1226418"/>
          </a:xfrm>
          <a:prstGeom prst="rect">
            <a:avLst/>
          </a:prstGeom>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949" y="323606"/>
            <a:ext cx="1509117" cy="524694"/>
          </a:xfrm>
          <a:prstGeom prst="rect">
            <a:avLst/>
          </a:prstGeom>
        </p:spPr>
      </p:pic>
    </p:spTree>
    <p:extLst>
      <p:ext uri="{BB962C8B-B14F-4D97-AF65-F5344CB8AC3E}">
        <p14:creationId xmlns:p14="http://schemas.microsoft.com/office/powerpoint/2010/main" val="80048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45805" y="1633601"/>
            <a:ext cx="12384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2" y="9499"/>
            <a:ext cx="1601986" cy="1226418"/>
          </a:xfrm>
          <a:prstGeom prst="rect">
            <a:avLst/>
          </a:prstGeom>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349" y="120406"/>
            <a:ext cx="1509117" cy="524694"/>
          </a:xfrm>
          <a:prstGeom prst="rect">
            <a:avLst/>
          </a:prstGeom>
        </p:spPr>
      </p:pic>
      <p:sp>
        <p:nvSpPr>
          <p:cNvPr id="2" name="Rectangle 2"/>
          <p:cNvSpPr>
            <a:spLocks noChangeArrowheads="1"/>
          </p:cNvSpPr>
          <p:nvPr/>
        </p:nvSpPr>
        <p:spPr bwMode="auto">
          <a:xfrm>
            <a:off x="350838" y="926389"/>
            <a:ext cx="937736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uk-UA" sz="2200" dirty="0" smtClean="0">
                <a:latin typeface="Arial" pitchFamily="34" charset="0"/>
                <a:cs typeface="Arial" pitchFamily="34" charset="0"/>
              </a:rPr>
              <a:t>           </a:t>
            </a:r>
            <a:r>
              <a:rPr lang="en-US" sz="2200" dirty="0">
                <a:latin typeface="Arial" pitchFamily="34" charset="0"/>
                <a:cs typeface="Arial" pitchFamily="34" charset="0"/>
              </a:rPr>
              <a:t>National Transport University, technology transfer and implementation of research results in the educational process and familiarization with the structure of management of scientific research in European universities helped to identify possible directions for improving the system.</a:t>
            </a:r>
          </a:p>
          <a:p>
            <a:r>
              <a:rPr lang="en-US" sz="2200" dirty="0">
                <a:latin typeface="Arial" pitchFamily="34" charset="0"/>
                <a:cs typeface="Arial" pitchFamily="34" charset="0"/>
              </a:rPr>
              <a:t>          In developing the concept of Promoting the Integration of Science, Education and Innovation in the National Transport University, the feasibility of setting up a research council, a research support center, expanding functions and separating into a separate structure of the center on technology transfer, innovation and intellectual property was identified.</a:t>
            </a:r>
          </a:p>
          <a:p>
            <a:r>
              <a:rPr lang="en-US" sz="2200" dirty="0">
                <a:latin typeface="Arial" pitchFamily="34" charset="0"/>
                <a:cs typeface="Arial" pitchFamily="34" charset="0"/>
              </a:rPr>
              <a:t>         The implementation of the proposed scheme for the creation and operation of new conceptual structures and activities at the National Transport University, developed schemes of interconnection between conceptual structures and internal university subdivisions (faculties, departments) should facilitate more efficient use of the university's future scientific potential and intensification of activities in international and national research programs on a systematic basis.</a:t>
            </a:r>
            <a:endParaRPr lang="ru-RU" sz="2200" dirty="0">
              <a:latin typeface="Arial" pitchFamily="34" charset="0"/>
              <a:cs typeface="Arial" pitchFamily="34" charset="0"/>
            </a:endParaRPr>
          </a:p>
        </p:txBody>
      </p:sp>
    </p:spTree>
    <p:extLst>
      <p:ext uri="{BB962C8B-B14F-4D97-AF65-F5344CB8AC3E}">
        <p14:creationId xmlns:p14="http://schemas.microsoft.com/office/powerpoint/2010/main" val="3333826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8007" y="749860"/>
            <a:ext cx="8543925" cy="4351338"/>
          </a:xfrm>
        </p:spPr>
        <p:txBody>
          <a:bodyPr/>
          <a:lstStyle/>
          <a:p>
            <a:endParaRPr lang="uk-UA" b="1" dirty="0" smtClean="0">
              <a:latin typeface="Arial" pitchFamily="34" charset="0"/>
              <a:cs typeface="Arial" pitchFamily="34" charset="0"/>
            </a:endParaRPr>
          </a:p>
          <a:p>
            <a:endParaRPr lang="uk-UA" b="1" dirty="0">
              <a:latin typeface="Arial" pitchFamily="34" charset="0"/>
              <a:cs typeface="Arial" pitchFamily="34" charset="0"/>
            </a:endParaRPr>
          </a:p>
          <a:p>
            <a:endParaRPr lang="uk-UA" b="1" dirty="0" smtClean="0">
              <a:latin typeface="Arial" pitchFamily="34" charset="0"/>
              <a:cs typeface="Arial" pitchFamily="34" charset="0"/>
            </a:endParaRPr>
          </a:p>
          <a:p>
            <a:endParaRPr lang="uk-UA" b="1" dirty="0">
              <a:latin typeface="Arial" pitchFamily="34" charset="0"/>
              <a:cs typeface="Arial" pitchFamily="34" charset="0"/>
            </a:endParaRPr>
          </a:p>
          <a:p>
            <a:pPr marL="0" indent="0" algn="ctr">
              <a:buNone/>
            </a:pPr>
            <a:r>
              <a:rPr lang="en-US" b="1">
                <a:latin typeface="Arial" pitchFamily="34" charset="0"/>
                <a:cs typeface="Arial" pitchFamily="34" charset="0"/>
              </a:rPr>
              <a:t>THANK YOU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51716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2282" y="107468"/>
            <a:ext cx="6916375"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research management at Paderborn University</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 y="3922"/>
            <a:ext cx="1601986" cy="1226418"/>
          </a:xfrm>
          <a:prstGeom prst="rect">
            <a:avLst/>
          </a:prstGeom>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657" y="33140"/>
            <a:ext cx="1509117" cy="524694"/>
          </a:xfrm>
          <a:prstGeom prst="rect">
            <a:avLst/>
          </a:prstGeom>
        </p:spPr>
      </p:pic>
      <p:grpSp>
        <p:nvGrpSpPr>
          <p:cNvPr id="4" name="Группа 3"/>
          <p:cNvGrpSpPr/>
          <p:nvPr/>
        </p:nvGrpSpPr>
        <p:grpSpPr>
          <a:xfrm>
            <a:off x="946096" y="967040"/>
            <a:ext cx="8846287" cy="5824644"/>
            <a:chOff x="946096" y="967040"/>
            <a:chExt cx="8846287" cy="5824644"/>
          </a:xfrm>
        </p:grpSpPr>
        <p:graphicFrame>
          <p:nvGraphicFramePr>
            <p:cNvPr id="3" name="Object 2"/>
            <p:cNvGraphicFramePr>
              <a:graphicFrameLocks noChangeAspect="1"/>
            </p:cNvGraphicFramePr>
            <p:nvPr>
              <p:extLst>
                <p:ext uri="{D42A27DB-BD31-4B8C-83A1-F6EECF244321}">
                  <p14:modId xmlns:p14="http://schemas.microsoft.com/office/powerpoint/2010/main" val="206601217"/>
                </p:ext>
              </p:extLst>
            </p:nvPr>
          </p:nvGraphicFramePr>
          <p:xfrm>
            <a:off x="946096" y="967040"/>
            <a:ext cx="8846287" cy="5824644"/>
          </p:xfrm>
          <a:graphic>
            <a:graphicData uri="http://schemas.openxmlformats.org/presentationml/2006/ole">
              <mc:AlternateContent xmlns:mc="http://schemas.openxmlformats.org/markup-compatibility/2006">
                <mc:Choice xmlns:v="urn:schemas-microsoft-com:vml" Requires="v">
                  <p:oleObj spid="_x0000_s1066" name="Visio" r:id="rId5" imgW="9777365" imgH="6798707" progId="Visio.Drawing.11">
                    <p:embed/>
                  </p:oleObj>
                </mc:Choice>
                <mc:Fallback>
                  <p:oleObj name="Visio" r:id="rId5" imgW="9777365" imgH="6798707" progId="Visio.Drawing.11">
                    <p:embed/>
                    <p:pic>
                      <p:nvPicPr>
                        <p:cNvPr id="0" name="Object 2"/>
                        <p:cNvPicPr>
                          <a:picLocks noChangeAspect="1" noChangeArrowheads="1"/>
                        </p:cNvPicPr>
                        <p:nvPr/>
                      </p:nvPicPr>
                      <p:blipFill>
                        <a:blip r:embed="rId6"/>
                        <a:srcRect/>
                        <a:stretch>
                          <a:fillRect/>
                        </a:stretch>
                      </p:blipFill>
                      <p:spPr bwMode="auto">
                        <a:xfrm>
                          <a:off x="946096" y="967040"/>
                          <a:ext cx="8846287" cy="5824644"/>
                        </a:xfrm>
                        <a:prstGeom prst="rect">
                          <a:avLst/>
                        </a:prstGeom>
                        <a:noFill/>
                      </p:spPr>
                    </p:pic>
                  </p:oleObj>
                </mc:Fallback>
              </mc:AlternateContent>
            </a:graphicData>
          </a:graphic>
        </p:graphicFrame>
        <p:sp>
          <p:nvSpPr>
            <p:cNvPr id="2" name="TextBox 1"/>
            <p:cNvSpPr txBox="1"/>
            <p:nvPr/>
          </p:nvSpPr>
          <p:spPr>
            <a:xfrm>
              <a:off x="1343396" y="1253065"/>
              <a:ext cx="1467536" cy="523220"/>
            </a:xfrm>
            <a:prstGeom prst="rect">
              <a:avLst/>
            </a:prstGeom>
            <a:solidFill>
              <a:schemeClr val="bg1"/>
            </a:solidFill>
          </p:spPr>
          <p:txBody>
            <a:bodyPr wrap="square" rtlCol="0">
              <a:spAutoFit/>
            </a:bodyPr>
            <a:lstStyle/>
            <a:p>
              <a:pPr algn="ctr"/>
              <a:r>
                <a:rPr lang="en-US" sz="1400" b="1" dirty="0" smtClean="0"/>
                <a:t>SENAT</a:t>
              </a:r>
              <a:r>
                <a:rPr lang="uk-UA" sz="1400" b="1" dirty="0" smtClean="0"/>
                <a:t>о</a:t>
              </a:r>
              <a:r>
                <a:rPr lang="en-US" sz="1400" b="1" dirty="0" smtClean="0"/>
                <a:t>f the University</a:t>
              </a:r>
              <a:endParaRPr lang="uk-UA" sz="1400" b="1" dirty="0"/>
            </a:p>
          </p:txBody>
        </p:sp>
      </p:grpSp>
    </p:spTree>
    <p:extLst>
      <p:ext uri="{BB962C8B-B14F-4D97-AF65-F5344CB8AC3E}">
        <p14:creationId xmlns:p14="http://schemas.microsoft.com/office/powerpoint/2010/main" val="918391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900" y="1633348"/>
            <a:ext cx="9347200" cy="4431983"/>
          </a:xfrm>
          <a:prstGeom prst="rect">
            <a:avLst/>
          </a:prstGeom>
        </p:spPr>
        <p:txBody>
          <a:bodyPr wrap="square">
            <a:spAutoFit/>
          </a:bodyPr>
          <a:lstStyle/>
          <a:p>
            <a:r>
              <a:rPr lang="uk-UA" sz="2000"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a:latin typeface="Arial" pitchFamily="34" charset="0"/>
                <a:cs typeface="Arial" pitchFamily="34" charset="0"/>
              </a:rPr>
              <a:t>Commission on Research and Young Scientists (FK) is a permanent body that is elected by the Senate to advise the Senate and the Presidium of the University on Research and Young Scientists. The commission is represented by all faculties and status groups.</a:t>
            </a:r>
          </a:p>
          <a:p>
            <a:r>
              <a:rPr lang="en-US" sz="2000" dirty="0">
                <a:latin typeface="Arial" pitchFamily="34" charset="0"/>
                <a:cs typeface="Arial" pitchFamily="34" charset="0"/>
              </a:rPr>
              <a:t>With the Presidium and the Senate, the Commission is pursuing the expansion and strategic orientation of research, as well as the purposeful advancement of young scholars. She is headed by a vice president of research and young </a:t>
            </a:r>
            <a:r>
              <a:rPr lang="en-US" sz="2000" dirty="0" smtClean="0">
                <a:latin typeface="Arial" pitchFamily="34" charset="0"/>
                <a:cs typeface="Arial" pitchFamily="34" charset="0"/>
              </a:rPr>
              <a:t>scientists</a:t>
            </a:r>
            <a:r>
              <a:rPr lang="en-US" sz="2200" b="1" dirty="0" smtClean="0">
                <a:latin typeface="Arial" pitchFamily="34" charset="0"/>
                <a:cs typeface="Arial" pitchFamily="34" charset="0"/>
              </a:rPr>
              <a:t>.</a:t>
            </a:r>
            <a:endParaRPr lang="uk-UA" sz="2200" b="1" dirty="0" smtClean="0">
              <a:latin typeface="Arial" pitchFamily="34" charset="0"/>
              <a:cs typeface="Arial" pitchFamily="34" charset="0"/>
            </a:endParaRPr>
          </a:p>
          <a:p>
            <a:r>
              <a:rPr lang="uk-UA" sz="2000" dirty="0" smtClean="0">
                <a:latin typeface="Arial" pitchFamily="34" charset="0"/>
                <a:cs typeface="Arial" pitchFamily="34" charset="0"/>
              </a:rPr>
              <a:t>                  </a:t>
            </a:r>
            <a:r>
              <a:rPr lang="en-US" sz="2000" dirty="0" smtClean="0">
                <a:latin typeface="Arial" pitchFamily="34" charset="0"/>
                <a:cs typeface="Arial" pitchFamily="34" charset="0"/>
              </a:rPr>
              <a:t>Department </a:t>
            </a:r>
            <a:r>
              <a:rPr lang="en-US" sz="2000" dirty="0">
                <a:latin typeface="Arial" pitchFamily="34" charset="0"/>
                <a:cs typeface="Arial" pitchFamily="34" charset="0"/>
              </a:rPr>
              <a:t>of European and national funding and research planning, legal issues:</a:t>
            </a:r>
          </a:p>
          <a:p>
            <a:r>
              <a:rPr lang="en-US" sz="2000" dirty="0">
                <a:latin typeface="Arial" pitchFamily="34" charset="0"/>
                <a:cs typeface="Arial" pitchFamily="34" charset="0"/>
              </a:rPr>
              <a:t>- Announces current tenders in electronic news services and searches for an appropriate funding program upon request;</a:t>
            </a:r>
          </a:p>
          <a:p>
            <a:r>
              <a:rPr lang="en-US" sz="2000" dirty="0">
                <a:latin typeface="Arial" pitchFamily="34" charset="0"/>
                <a:cs typeface="Arial" pitchFamily="34" charset="0"/>
              </a:rPr>
              <a:t>- Provides personalized, individualized and on-demand recommendations on the possibilities of national and European funding;</a:t>
            </a:r>
            <a:endParaRPr lang="uk-UA" sz="2000" dirty="0">
              <a:latin typeface="Arial" pitchFamily="34" charset="0"/>
              <a:cs typeface="Arial" pitchFamily="34" charset="0"/>
            </a:endParaRPr>
          </a:p>
        </p:txBody>
      </p:sp>
      <p:sp>
        <p:nvSpPr>
          <p:cNvPr id="5" name="TextBox 4"/>
          <p:cNvSpPr txBox="1"/>
          <p:nvPr/>
        </p:nvSpPr>
        <p:spPr>
          <a:xfrm>
            <a:off x="1452282" y="618542"/>
            <a:ext cx="7221818"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Scheme </a:t>
            </a:r>
            <a:r>
              <a:rPr lang="en-US" sz="2400" b="1" dirty="0">
                <a:latin typeface="Arial" pitchFamily="34" charset="0"/>
                <a:cs typeface="Arial" pitchFamily="34" charset="0"/>
              </a:rPr>
              <a:t>of research management </a:t>
            </a:r>
            <a:endParaRPr lang="uk-UA"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at </a:t>
            </a:r>
            <a:r>
              <a:rPr lang="en-US" sz="2400" b="1" dirty="0">
                <a:latin typeface="Arial" pitchFamily="34" charset="0"/>
                <a:cs typeface="Arial" pitchFamily="34" charset="0"/>
              </a:rPr>
              <a:t>Paderborn </a:t>
            </a:r>
            <a:r>
              <a:rPr lang="en-US" sz="2400" b="1" dirty="0" smtClean="0">
                <a:latin typeface="Arial" pitchFamily="34" charset="0"/>
                <a:cs typeface="Arial" pitchFamily="34" charset="0"/>
              </a:rPr>
              <a:t>University</a:t>
            </a:r>
            <a:endParaRPr lang="en-US" sz="2400" b="1" dirty="0">
              <a:latin typeface="Arial" pitchFamily="34" charset="0"/>
              <a:cs typeface="Arial" pitchFamily="34"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 y="5333"/>
            <a:ext cx="1601986" cy="1226418"/>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657" y="33140"/>
            <a:ext cx="1509117" cy="524694"/>
          </a:xfrm>
          <a:prstGeom prst="rect">
            <a:avLst/>
          </a:prstGeom>
        </p:spPr>
      </p:pic>
    </p:spTree>
    <p:extLst>
      <p:ext uri="{BB962C8B-B14F-4D97-AF65-F5344CB8AC3E}">
        <p14:creationId xmlns:p14="http://schemas.microsoft.com/office/powerpoint/2010/main" val="27369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2282" y="234468"/>
            <a:ext cx="6916375"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research management </a:t>
            </a:r>
            <a:endParaRPr lang="uk-UA" sz="2400" b="1" dirty="0">
              <a:latin typeface="Arial" pitchFamily="34" charset="0"/>
              <a:cs typeface="Arial" pitchFamily="34" charset="0"/>
            </a:endParaRPr>
          </a:p>
          <a:p>
            <a:pPr algn="ctr"/>
            <a:r>
              <a:rPr lang="en-US" sz="2400" b="1" dirty="0">
                <a:latin typeface="Arial" pitchFamily="34" charset="0"/>
                <a:cs typeface="Arial" pitchFamily="34" charset="0"/>
              </a:rPr>
              <a:t>at Paderborn University</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 y="5333"/>
            <a:ext cx="1601986" cy="12264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657" y="45840"/>
            <a:ext cx="1509117" cy="524694"/>
          </a:xfrm>
          <a:prstGeom prst="rect">
            <a:avLst/>
          </a:prstGeom>
        </p:spPr>
      </p:pic>
      <p:sp>
        <p:nvSpPr>
          <p:cNvPr id="7" name="Объект 6"/>
          <p:cNvSpPr>
            <a:spLocks noGrp="1"/>
          </p:cNvSpPr>
          <p:nvPr>
            <p:ph idx="1"/>
          </p:nvPr>
        </p:nvSpPr>
        <p:spPr>
          <a:xfrm>
            <a:off x="431800" y="1228725"/>
            <a:ext cx="9194800" cy="5272213"/>
          </a:xfrm>
          <a:prstGeom prst="rect">
            <a:avLst/>
          </a:prstGeom>
        </p:spPr>
        <p:txBody>
          <a:bodyPr wrap="square">
            <a:spAutoFit/>
          </a:bodyPr>
          <a:lstStyle/>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Department </a:t>
            </a:r>
            <a:r>
              <a:rPr lang="en-US" sz="2200" dirty="0">
                <a:latin typeface="Arial" pitchFamily="34" charset="0"/>
                <a:cs typeface="Arial" pitchFamily="34" charset="0"/>
              </a:rPr>
              <a:t>of European and national funding and research planning, legal issues:</a:t>
            </a:r>
          </a:p>
          <a:p>
            <a:pPr marL="0" indent="0">
              <a:spcBef>
                <a:spcPts val="0"/>
              </a:spcBef>
              <a:buNone/>
            </a:pPr>
            <a:r>
              <a:rPr lang="en-US" sz="2200" dirty="0">
                <a:latin typeface="Arial" pitchFamily="34" charset="0"/>
                <a:cs typeface="Arial" pitchFamily="34" charset="0"/>
              </a:rPr>
              <a:t>- administers research projects at the university;</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supports </a:t>
            </a:r>
            <a:r>
              <a:rPr lang="en-US" sz="2200" dirty="0">
                <a:latin typeface="Arial" pitchFamily="34" charset="0"/>
                <a:cs typeface="Arial" pitchFamily="34" charset="0"/>
              </a:rPr>
              <a:t>young scientists by offering focused advice on national, international and domestic scholarships and support programs;</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offers </a:t>
            </a:r>
            <a:r>
              <a:rPr lang="en-US" sz="2200" dirty="0">
                <a:latin typeface="Arial" pitchFamily="34" charset="0"/>
                <a:cs typeface="Arial" pitchFamily="34" charset="0"/>
              </a:rPr>
              <a:t>seminars and information events;</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accompanies </a:t>
            </a:r>
            <a:r>
              <a:rPr lang="en-US" sz="2200" dirty="0">
                <a:latin typeface="Arial" pitchFamily="34" charset="0"/>
                <a:cs typeface="Arial" pitchFamily="34" charset="0"/>
              </a:rPr>
              <a:t>projects from idea and application to project completion;</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helps </a:t>
            </a:r>
            <a:r>
              <a:rPr lang="en-US" sz="2200" dirty="0">
                <a:latin typeface="Arial" pitchFamily="34" charset="0"/>
                <a:cs typeface="Arial" pitchFamily="34" charset="0"/>
              </a:rPr>
              <a:t>with administrative problems in the context of project implementation;</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maintain </a:t>
            </a:r>
            <a:r>
              <a:rPr lang="en-US" sz="2200" dirty="0">
                <a:latin typeface="Arial" pitchFamily="34" charset="0"/>
                <a:cs typeface="Arial" pitchFamily="34" charset="0"/>
              </a:rPr>
              <a:t>contacts with ministries, promoters of projects, national contact points, the European Commission and research organizations and speakers from other universities;</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supports </a:t>
            </a:r>
            <a:r>
              <a:rPr lang="en-US" sz="2200" dirty="0">
                <a:latin typeface="Arial" pitchFamily="34" charset="0"/>
                <a:cs typeface="Arial" pitchFamily="34" charset="0"/>
              </a:rPr>
              <a:t>researchers in solving contract issues;</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clarifies </a:t>
            </a:r>
            <a:r>
              <a:rPr lang="en-US" sz="2200" dirty="0">
                <a:latin typeface="Arial" pitchFamily="34" charset="0"/>
                <a:cs typeface="Arial" pitchFamily="34" charset="0"/>
              </a:rPr>
              <a:t>legal issues in the field of bilateral deals, technology transfer and patents;</a:t>
            </a:r>
          </a:p>
          <a:p>
            <a:pPr marL="0" indent="0">
              <a:spcBef>
                <a:spcPts val="0"/>
              </a:spcBef>
              <a:buNone/>
            </a:pPr>
            <a:r>
              <a:rPr lang="uk-UA" sz="2200" dirty="0" smtClean="0">
                <a:latin typeface="Arial" pitchFamily="34" charset="0"/>
                <a:cs typeface="Arial" pitchFamily="34" charset="0"/>
              </a:rPr>
              <a:t>- </a:t>
            </a:r>
            <a:r>
              <a:rPr lang="en-US" sz="2200" dirty="0" smtClean="0">
                <a:latin typeface="Arial" pitchFamily="34" charset="0"/>
                <a:cs typeface="Arial" pitchFamily="34" charset="0"/>
              </a:rPr>
              <a:t>cares </a:t>
            </a:r>
            <a:r>
              <a:rPr lang="en-US" sz="2200" dirty="0">
                <a:latin typeface="Arial" pitchFamily="34" charset="0"/>
                <a:cs typeface="Arial" pitchFamily="34" charset="0"/>
              </a:rPr>
              <a:t>about notification, patenting and exploitation of service inventions.</a:t>
            </a:r>
            <a:endParaRPr lang="uk-UA" sz="2200" dirty="0">
              <a:latin typeface="Arial" pitchFamily="34" charset="0"/>
              <a:cs typeface="Arial" pitchFamily="34" charset="0"/>
            </a:endParaRPr>
          </a:p>
        </p:txBody>
      </p:sp>
    </p:spTree>
    <p:extLst>
      <p:ext uri="{BB962C8B-B14F-4D97-AF65-F5344CB8AC3E}">
        <p14:creationId xmlns:p14="http://schemas.microsoft.com/office/powerpoint/2010/main" val="425075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6805" y="132495"/>
            <a:ext cx="6514995"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research management in Rzeszow Polytechnic (Poland)</a:t>
            </a:r>
          </a:p>
        </p:txBody>
      </p:sp>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Объект 3"/>
          <p:cNvGraphicFramePr>
            <a:graphicFrameLocks noChangeAspect="1"/>
          </p:cNvGraphicFramePr>
          <p:nvPr>
            <p:extLst>
              <p:ext uri="{D42A27DB-BD31-4B8C-83A1-F6EECF244321}">
                <p14:modId xmlns:p14="http://schemas.microsoft.com/office/powerpoint/2010/main" val="1327854724"/>
              </p:ext>
            </p:extLst>
          </p:nvPr>
        </p:nvGraphicFramePr>
        <p:xfrm>
          <a:off x="141511" y="1396999"/>
          <a:ext cx="9611857" cy="5313649"/>
        </p:xfrm>
        <a:graphic>
          <a:graphicData uri="http://schemas.openxmlformats.org/presentationml/2006/ole">
            <mc:AlternateContent xmlns:mc="http://schemas.openxmlformats.org/markup-compatibility/2006">
              <mc:Choice xmlns:v="urn:schemas-microsoft-com:vml" Requires="v">
                <p:oleObj spid="_x0000_s13335" name="Visio" r:id="rId3" imgW="10002822" imgH="5474970" progId="Visio.Drawing.11">
                  <p:embed/>
                </p:oleObj>
              </mc:Choice>
              <mc:Fallback>
                <p:oleObj name="Visio" r:id="rId3" imgW="10002822" imgH="5474970" progId="Visio.Drawing.11">
                  <p:embed/>
                  <p:pic>
                    <p:nvPicPr>
                      <p:cNvPr id="0" name="Object 2"/>
                      <p:cNvPicPr>
                        <a:picLocks noChangeAspect="1" noChangeArrowheads="1"/>
                      </p:cNvPicPr>
                      <p:nvPr/>
                    </p:nvPicPr>
                    <p:blipFill>
                      <a:blip r:embed="rId4"/>
                      <a:srcRect/>
                      <a:stretch>
                        <a:fillRect/>
                      </a:stretch>
                    </p:blipFill>
                    <p:spPr bwMode="auto">
                      <a:xfrm>
                        <a:off x="141511" y="1396999"/>
                        <a:ext cx="9611857" cy="5313649"/>
                      </a:xfrm>
                      <a:prstGeom prst="rect">
                        <a:avLst/>
                      </a:prstGeom>
                      <a:noFill/>
                      <a:ln>
                        <a:noFill/>
                      </a:ln>
                    </p:spPr>
                  </p:pic>
                </p:oleObj>
              </mc:Fallback>
            </mc:AlternateContent>
          </a:graphicData>
        </a:graphic>
      </p:graphicFrame>
      <p:pic>
        <p:nvPicPr>
          <p:cNvPr id="8"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 y="16923"/>
            <a:ext cx="1601986" cy="1226418"/>
          </a:xfrm>
          <a:prstGeom prst="rect">
            <a:avLst/>
          </a:prstGeom>
        </p:spPr>
      </p:pic>
      <p:pic>
        <p:nvPicPr>
          <p:cNvPr id="9"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249" y="196606"/>
            <a:ext cx="1509117" cy="524694"/>
          </a:xfrm>
          <a:prstGeom prst="rect">
            <a:avLst/>
          </a:prstGeom>
        </p:spPr>
      </p:pic>
    </p:spTree>
    <p:extLst>
      <p:ext uri="{BB962C8B-B14F-4D97-AF65-F5344CB8AC3E}">
        <p14:creationId xmlns:p14="http://schemas.microsoft.com/office/powerpoint/2010/main" val="381974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6805" y="279252"/>
            <a:ext cx="6514995"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Scheme </a:t>
            </a:r>
            <a:r>
              <a:rPr lang="en-US" sz="2400" b="1" dirty="0">
                <a:latin typeface="Arial" pitchFamily="34" charset="0"/>
                <a:cs typeface="Arial" pitchFamily="34" charset="0"/>
              </a:rPr>
              <a:t>of research management in Rzeszow Polytechnic (</a:t>
            </a:r>
            <a:r>
              <a:rPr lang="en-US" sz="2400" b="1" dirty="0" smtClean="0">
                <a:latin typeface="Arial" pitchFamily="34" charset="0"/>
                <a:cs typeface="Arial" pitchFamily="34" charset="0"/>
              </a:rPr>
              <a:t>Poland)</a:t>
            </a:r>
            <a:endParaRPr lang="en-US" sz="2400" b="1" dirty="0">
              <a:latin typeface="Arial" pitchFamily="34" charset="0"/>
              <a:cs typeface="Arial" pitchFamily="34"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 y="16923"/>
            <a:ext cx="1601986" cy="12264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249" y="196606"/>
            <a:ext cx="1509117" cy="524694"/>
          </a:xfrm>
          <a:prstGeom prst="rect">
            <a:avLst/>
          </a:prstGeom>
        </p:spPr>
      </p:pic>
      <p:sp>
        <p:nvSpPr>
          <p:cNvPr id="7" name="Прямоугольник 6"/>
          <p:cNvSpPr/>
          <p:nvPr/>
        </p:nvSpPr>
        <p:spPr>
          <a:xfrm>
            <a:off x="228600" y="1344919"/>
            <a:ext cx="9525000" cy="1785104"/>
          </a:xfrm>
          <a:prstGeom prst="rect">
            <a:avLst/>
          </a:prstGeom>
        </p:spPr>
        <p:txBody>
          <a:bodyPr wrap="square">
            <a:spAutoFit/>
          </a:bodyPr>
          <a:lstStyle/>
          <a:p>
            <a:r>
              <a:rPr lang="uk-UA" sz="2200" dirty="0">
                <a:latin typeface="Arial" pitchFamily="34" charset="0"/>
                <a:cs typeface="Arial" pitchFamily="34" charset="0"/>
              </a:rPr>
              <a:t> </a:t>
            </a:r>
            <a:r>
              <a:rPr lang="uk-UA" sz="2200" dirty="0" smtClean="0">
                <a:latin typeface="Arial" pitchFamily="34" charset="0"/>
                <a:cs typeface="Arial" pitchFamily="34" charset="0"/>
              </a:rPr>
              <a:t>         </a:t>
            </a:r>
            <a:r>
              <a:rPr lang="en-US" sz="2200" dirty="0">
                <a:latin typeface="Arial" pitchFamily="34" charset="0"/>
                <a:cs typeface="Arial" pitchFamily="34" charset="0"/>
              </a:rPr>
              <a:t>Management of research is the central administrative unit of the university, which supports the research activities of academic staff of the university. Coordinates work related to the submission of applications for financing science from budget sources and for research projects funded from national resources.</a:t>
            </a:r>
            <a:endParaRPr lang="ru-RU" sz="2200" dirty="0">
              <a:latin typeface="Arial" pitchFamily="34" charset="0"/>
              <a:cs typeface="Arial" pitchFamily="34" charset="0"/>
            </a:endParaRPr>
          </a:p>
        </p:txBody>
      </p:sp>
      <p:sp>
        <p:nvSpPr>
          <p:cNvPr id="9" name="Прямоугольник 8"/>
          <p:cNvSpPr/>
          <p:nvPr/>
        </p:nvSpPr>
        <p:spPr>
          <a:xfrm>
            <a:off x="228600" y="3081447"/>
            <a:ext cx="9483766" cy="3139321"/>
          </a:xfrm>
          <a:prstGeom prst="rect">
            <a:avLst/>
          </a:prstGeom>
        </p:spPr>
        <p:txBody>
          <a:bodyPr wrap="square">
            <a:spAutoFit/>
          </a:bodyPr>
          <a:lstStyle/>
          <a:p>
            <a:r>
              <a:rPr lang="uk-UA" sz="2200" b="1" dirty="0" smtClean="0">
                <a:latin typeface="Arial" pitchFamily="34" charset="0"/>
                <a:cs typeface="Arial" pitchFamily="34" charset="0"/>
              </a:rPr>
              <a:t>         </a:t>
            </a:r>
            <a:r>
              <a:rPr lang="en-US" sz="2200" dirty="0">
                <a:latin typeface="Arial" pitchFamily="34" charset="0"/>
                <a:cs typeface="Arial" pitchFamily="34" charset="0"/>
              </a:rPr>
              <a:t>The activities of the Center for Technology Transfer are aimed at supporting the cooperation of science and economics and includes:</a:t>
            </a:r>
          </a:p>
          <a:p>
            <a:r>
              <a:rPr lang="en-US" sz="2200" dirty="0">
                <a:latin typeface="Arial" pitchFamily="34" charset="0"/>
                <a:cs typeface="Arial" pitchFamily="34" charset="0"/>
              </a:rPr>
              <a:t>- activities aimed at obtaining and implementing funds for the development of scientific, research, design, educational and infrastructure projects;</a:t>
            </a:r>
          </a:p>
          <a:p>
            <a:r>
              <a:rPr lang="en-US" sz="2200" dirty="0">
                <a:latin typeface="Arial" pitchFamily="34" charset="0"/>
                <a:cs typeface="Arial" pitchFamily="34" charset="0"/>
              </a:rPr>
              <a:t>- transfer of results of intellectual activity to the economy and protection of intellectual property;</a:t>
            </a:r>
          </a:p>
          <a:p>
            <a:r>
              <a:rPr lang="en-US" sz="2200" dirty="0">
                <a:latin typeface="Arial" pitchFamily="34" charset="0"/>
                <a:cs typeface="Arial" pitchFamily="34" charset="0"/>
              </a:rPr>
              <a:t>- conducting startups, trainings, exhibitions and promotions;</a:t>
            </a:r>
          </a:p>
          <a:p>
            <a:r>
              <a:rPr lang="en-US" sz="2200" dirty="0">
                <a:latin typeface="Arial" pitchFamily="34" charset="0"/>
                <a:cs typeface="Arial" pitchFamily="34" charset="0"/>
              </a:rPr>
              <a:t>- realization of direct commercial operations through public orders;</a:t>
            </a:r>
          </a:p>
          <a:p>
            <a:r>
              <a:rPr lang="en-US" sz="2200" dirty="0">
                <a:latin typeface="Arial" pitchFamily="34" charset="0"/>
                <a:cs typeface="Arial" pitchFamily="34" charset="0"/>
              </a:rPr>
              <a:t>- support for the development of entrepreneurship and innovation.</a:t>
            </a:r>
            <a:endParaRPr lang="ru-RU" sz="2200" dirty="0">
              <a:latin typeface="Arial" pitchFamily="34" charset="0"/>
              <a:cs typeface="Arial" pitchFamily="34" charset="0"/>
            </a:endParaRPr>
          </a:p>
        </p:txBody>
      </p:sp>
    </p:spTree>
    <p:extLst>
      <p:ext uri="{BB962C8B-B14F-4D97-AF65-F5344CB8AC3E}">
        <p14:creationId xmlns:p14="http://schemas.microsoft.com/office/powerpoint/2010/main" val="355132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1554" y="246510"/>
            <a:ext cx="6914095" cy="830997"/>
          </a:xfrm>
          <a:prstGeom prst="rect">
            <a:avLst/>
          </a:prstGeom>
          <a:noFill/>
        </p:spPr>
        <p:txBody>
          <a:bodyPr wrap="square" rtlCol="0">
            <a:spAutoFit/>
          </a:bodyPr>
          <a:lstStyle/>
          <a:p>
            <a:pPr algn="ctr"/>
            <a:r>
              <a:rPr lang="en-US" sz="2400" b="1" dirty="0">
                <a:latin typeface="Arial" pitchFamily="34" charset="0"/>
                <a:cs typeface="Arial" pitchFamily="34" charset="0"/>
              </a:rPr>
              <a:t>Generalized experience in organizing research in European universities</a:t>
            </a:r>
          </a:p>
        </p:txBody>
      </p:sp>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90500" y="1351460"/>
            <a:ext cx="9512300" cy="4985980"/>
          </a:xfrm>
          <a:prstGeom prst="rect">
            <a:avLst/>
          </a:prstGeom>
        </p:spPr>
        <p:txBody>
          <a:bodyPr wrap="square">
            <a:spAutoFit/>
          </a:bodyPr>
          <a:lstStyle/>
          <a:p>
            <a:pPr marL="342900" lvl="0" indent="-342900" algn="just">
              <a:spcBef>
                <a:spcPts val="600"/>
              </a:spcBef>
              <a:spcAft>
                <a:spcPts val="0"/>
              </a:spcAft>
              <a:buFont typeface="+mj-lt"/>
              <a:buAutoNum type="arabicPeriod"/>
            </a:pPr>
            <a:r>
              <a:rPr lang="en-US" sz="2200" dirty="0" smtClean="0">
                <a:latin typeface="Arial" pitchFamily="34" charset="0"/>
                <a:ea typeface="Calibri" panose="020F0502020204030204" pitchFamily="34" charset="0"/>
                <a:cs typeface="Arial" pitchFamily="34" charset="0"/>
              </a:rPr>
              <a:t>The </a:t>
            </a:r>
            <a:r>
              <a:rPr lang="en-US" sz="2200" dirty="0">
                <a:latin typeface="Arial" pitchFamily="34" charset="0"/>
                <a:ea typeface="Calibri" panose="020F0502020204030204" pitchFamily="34" charset="0"/>
                <a:cs typeface="Arial" pitchFamily="34" charset="0"/>
              </a:rPr>
              <a:t>structure of the organization of scientific research has its own characteristics in each university, but the main functions of the main administrative units are support, support, information and legal support for research and promotion of the transfer of innovative technologies to the economy with the maximum commercialization of research results.</a:t>
            </a:r>
          </a:p>
          <a:p>
            <a:pPr marL="342900" lvl="0" indent="-342900" algn="just">
              <a:spcBef>
                <a:spcPts val="600"/>
              </a:spcBef>
              <a:spcAft>
                <a:spcPts val="0"/>
              </a:spcAft>
              <a:buFont typeface="+mj-lt"/>
              <a:buAutoNum type="arabicPeriod"/>
            </a:pPr>
            <a:r>
              <a:rPr lang="en-US" sz="2200" dirty="0">
                <a:latin typeface="Arial" pitchFamily="34" charset="0"/>
                <a:ea typeface="Calibri" panose="020F0502020204030204" pitchFamily="34" charset="0"/>
                <a:cs typeface="Arial" pitchFamily="34" charset="0"/>
              </a:rPr>
              <a:t>It is noteworthy that the experience of European universities in providing methodological support to research by research committees on research and young scientists, which determine the strategic directions of interdisciplinary research at the University and promote the targeted advancement of young scientists.</a:t>
            </a:r>
          </a:p>
          <a:p>
            <a:pPr marL="342900" lvl="0" indent="-342900" algn="just">
              <a:spcBef>
                <a:spcPts val="600"/>
              </a:spcBef>
              <a:spcAft>
                <a:spcPts val="0"/>
              </a:spcAft>
              <a:buFont typeface="+mj-lt"/>
              <a:buAutoNum type="arabicPeriod"/>
            </a:pPr>
            <a:r>
              <a:rPr lang="en-US" sz="2200" dirty="0">
                <a:latin typeface="Arial" pitchFamily="34" charset="0"/>
                <a:ea typeface="Calibri" panose="020F0502020204030204" pitchFamily="34" charset="0"/>
                <a:cs typeface="Arial" pitchFamily="34" charset="0"/>
              </a:rPr>
              <a:t>There is a need for a thorough study of the experience of European universities in organizing the transfer of innovative technologies in the economy, assessing the potential for commercialization of research results and its dissemination into the practice of Ukrainian universities</a:t>
            </a:r>
            <a:r>
              <a:rPr lang="en-US" sz="2200" dirty="0" smtClean="0">
                <a:latin typeface="Arial" pitchFamily="34" charset="0"/>
                <a:ea typeface="Calibri" panose="020F0502020204030204" pitchFamily="34" charset="0"/>
                <a:cs typeface="Arial" pitchFamily="34" charset="0"/>
              </a:rPr>
              <a:t>.</a:t>
            </a:r>
            <a:endParaRPr lang="en-US" sz="2200" dirty="0">
              <a:effectLst/>
              <a:latin typeface="Arial" pitchFamily="34" charset="0"/>
              <a:ea typeface="Calibri" panose="020F0502020204030204" pitchFamily="34" charset="0"/>
              <a:cs typeface="Arial" pitchFamily="34" charset="0"/>
            </a:endParaRP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7" y="10573"/>
            <a:ext cx="1601986" cy="1226418"/>
          </a:xfrm>
          <a:prstGeom prst="rect">
            <a:avLst/>
          </a:prstGeom>
        </p:spPr>
      </p:pic>
      <p:pic>
        <p:nvPicPr>
          <p:cNvPr id="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649" y="31506"/>
            <a:ext cx="1509117" cy="524694"/>
          </a:xfrm>
          <a:prstGeom prst="rect">
            <a:avLst/>
          </a:prstGeom>
        </p:spPr>
      </p:pic>
    </p:spTree>
    <p:extLst>
      <p:ext uri="{BB962C8B-B14F-4D97-AF65-F5344CB8AC3E}">
        <p14:creationId xmlns:p14="http://schemas.microsoft.com/office/powerpoint/2010/main" val="343847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3759" y="324321"/>
            <a:ext cx="6139978" cy="830997"/>
          </a:xfrm>
          <a:prstGeom prst="rect">
            <a:avLst/>
          </a:prstGeom>
          <a:noFill/>
        </p:spPr>
        <p:txBody>
          <a:bodyPr wrap="square" rtlCol="0">
            <a:spAutoFit/>
          </a:bodyPr>
          <a:lstStyle/>
          <a:p>
            <a:pPr algn="ctr"/>
            <a:r>
              <a:rPr lang="en-US" sz="2400" b="1" dirty="0">
                <a:latin typeface="Arial" pitchFamily="34" charset="0"/>
                <a:cs typeface="Arial" pitchFamily="34" charset="0"/>
              </a:rPr>
              <a:t>Existing structural scheme of scientific research management at NTU</a:t>
            </a:r>
          </a:p>
        </p:txBody>
      </p:sp>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2" y="72999"/>
            <a:ext cx="1601986" cy="1226418"/>
          </a:xfrm>
          <a:prstGeom prst="rect">
            <a:avLst/>
          </a:prstGeom>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949" y="323606"/>
            <a:ext cx="1509117" cy="524694"/>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02" y="1155318"/>
            <a:ext cx="8565978" cy="561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40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41554" y="2392729"/>
            <a:ext cx="12279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11337"/>
            <a:ext cx="1601986" cy="1226418"/>
          </a:xfrm>
          <a:prstGeom prst="rect">
            <a:avLst/>
          </a:prstGeom>
        </p:spPr>
      </p:pic>
      <p:pic>
        <p:nvPicPr>
          <p:cNvPr id="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449" y="82306"/>
            <a:ext cx="1509117" cy="524694"/>
          </a:xfrm>
          <a:prstGeom prst="rect">
            <a:avLst/>
          </a:prstGeom>
        </p:spPr>
      </p:pic>
      <p:sp>
        <p:nvSpPr>
          <p:cNvPr id="7" name="TextBox 6"/>
          <p:cNvSpPr txBox="1"/>
          <p:nvPr/>
        </p:nvSpPr>
        <p:spPr>
          <a:xfrm>
            <a:off x="1441554" y="29975"/>
            <a:ext cx="6876946" cy="830997"/>
          </a:xfrm>
          <a:prstGeom prst="rect">
            <a:avLst/>
          </a:prstGeom>
          <a:noFill/>
        </p:spPr>
        <p:txBody>
          <a:bodyPr wrap="square" rtlCol="0">
            <a:spAutoFit/>
          </a:bodyPr>
          <a:lstStyle/>
          <a:p>
            <a:pPr algn="ctr"/>
            <a:r>
              <a:rPr lang="en-US" sz="2400" b="1" dirty="0">
                <a:latin typeface="Arial" pitchFamily="34" charset="0"/>
                <a:cs typeface="Arial" pitchFamily="34" charset="0"/>
              </a:rPr>
              <a:t>Scheme of proposed system of management of scientific research in NTU</a:t>
            </a:r>
          </a:p>
        </p:txBody>
      </p:sp>
      <p:pic>
        <p:nvPicPr>
          <p:cNvPr id="617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891" y="872262"/>
            <a:ext cx="8538810" cy="58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043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1034</Words>
  <Application>Microsoft Office PowerPoint</Application>
  <PresentationFormat>Лист A4 (210x297 мм)</PresentationFormat>
  <Paragraphs>78</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Office Theme</vt:lpstr>
      <vt:lpstr>Visio</vt:lpstr>
      <vt:lpstr>Development and dissemination of the concept of promoting the integration of science, education and innovation in the National Transport University (CIREI)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Розробка та поширення концепції сприяння інтеграції науки, освіти та інновацій в Національному транспортному університеті м.Київ (CIREI)</dc:title>
  <dc:creator>Stanislav Karev</dc:creator>
  <cp:lastModifiedBy>Пользователь Windows</cp:lastModifiedBy>
  <cp:revision>73</cp:revision>
  <cp:lastPrinted>2018-03-20T08:44:07Z</cp:lastPrinted>
  <dcterms:created xsi:type="dcterms:W3CDTF">2017-06-19T18:05:19Z</dcterms:created>
  <dcterms:modified xsi:type="dcterms:W3CDTF">2018-06-15T08:44:13Z</dcterms:modified>
</cp:coreProperties>
</file>